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5.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6.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7.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8.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9.xml" ContentType="application/vnd.openxmlformats-officedocument.theme+xml"/>
  <Override PartName="/ppt/charts/chart1.xml" ContentType="application/vnd.openxmlformats-officedocument.drawingml.chart+xml"/>
  <Override PartName="/ppt/drawings/drawing1.xml" ContentType="application/vnd.openxmlformats-officedocument.drawingml.chartshapes+xml"/>
  <Override PartName="/ppt/charts/chart2.xml" ContentType="application/vnd.openxmlformats-officedocument.drawingml.chart+xml"/>
  <Override PartName="/ppt/drawings/drawing2.xml" ContentType="application/vnd.openxmlformats-officedocument.drawingml.chartshapes+xml"/>
  <Override PartName="/ppt/charts/chart3.xml" ContentType="application/vnd.openxmlformats-officedocument.drawingml.chart+xml"/>
  <Override PartName="/ppt/drawings/drawing3.xml" ContentType="application/vnd.openxmlformats-officedocument.drawingml.chartshapes+xml"/>
  <Override PartName="/ppt/charts/chart4.xml" ContentType="application/vnd.openxmlformats-officedocument.drawingml.chart+xml"/>
  <Override PartName="/ppt/drawings/drawing4.xml" ContentType="application/vnd.openxmlformats-officedocument.drawingml.chartshapes+xml"/>
  <Override PartName="/ppt/charts/chart5.xml" ContentType="application/vnd.openxmlformats-officedocument.drawingml.chart+xml"/>
  <Override PartName="/ppt/drawings/drawing5.xml" ContentType="application/vnd.openxmlformats-officedocument.drawingml.chartshapes+xml"/>
  <Override PartName="/ppt/charts/chart6.xml" ContentType="application/vnd.openxmlformats-officedocument.drawingml.chart+xml"/>
  <Override PartName="/ppt/drawings/drawing6.xml" ContentType="application/vnd.openxmlformats-officedocument.drawingml.chartshapes+xml"/>
  <Override PartName="/ppt/charts/chart7.xml" ContentType="application/vnd.openxmlformats-officedocument.drawingml.chart+xml"/>
  <Override PartName="/ppt/drawings/drawing7.xml" ContentType="application/vnd.openxmlformats-officedocument.drawingml.chartshapes+xml"/>
  <Override PartName="/ppt/charts/chart8.xml" ContentType="application/vnd.openxmlformats-officedocument.drawingml.chart+xml"/>
  <Override PartName="/ppt/drawings/drawing8.xml" ContentType="application/vnd.openxmlformats-officedocument.drawingml.chartshapes+xml"/>
  <Override PartName="/ppt/charts/chart9.xml" ContentType="application/vnd.openxmlformats-officedocument.drawingml.chart+xml"/>
  <Override PartName="/ppt/drawings/drawing9.xml" ContentType="application/vnd.openxmlformats-officedocument.drawingml.chartshapes+xml"/>
  <Override PartName="/ppt/charts/chart10.xml" ContentType="application/vnd.openxmlformats-officedocument.drawingml.chart+xml"/>
  <Override PartName="/ppt/drawings/drawing10.xml" ContentType="application/vnd.openxmlformats-officedocument.drawingml.chartshapes+xml"/>
  <Override PartName="/ppt/charts/chart11.xml" ContentType="application/vnd.openxmlformats-officedocument.drawingml.chart+xml"/>
  <Override PartName="/ppt/drawings/drawing11.xml" ContentType="application/vnd.openxmlformats-officedocument.drawingml.chartshapes+xml"/>
  <Override PartName="/ppt/charts/chart12.xml" ContentType="application/vnd.openxmlformats-officedocument.drawingml.char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10.xml" ContentType="application/vnd.openxmlformats-officedocument.theme+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11.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12.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13.xml" ContentType="application/vnd.openxmlformats-officedocument.theme+xml"/>
  <Override PartName="/ppt/theme/theme1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Override PartName="/ppt/charts/colors2.xml" ContentType="application/vnd.ms-office.chartcolorstyle+xml"/>
  <Override PartName="/ppt/charts/style2.xml" ContentType="application/vnd.ms-office.chartstyle+xml"/>
  <Override PartName="/ppt/charts/colors3.xml" ContentType="application/vnd.ms-office.chartcolorstyle+xml"/>
  <Override PartName="/ppt/charts/style3.xml" ContentType="application/vnd.ms-office.chartstyle+xml"/>
  <Override PartName="/ppt/charts/colors4.xml" ContentType="application/vnd.ms-office.chartcolorstyle+xml"/>
  <Override PartName="/ppt/charts/style4.xml" ContentType="application/vnd.ms-office.chartstyle+xml"/>
  <Override PartName="/ppt/charts/colors5.xml" ContentType="application/vnd.ms-office.chartcolorstyle+xml"/>
  <Override PartName="/ppt/charts/style5.xml" ContentType="application/vnd.ms-office.chartstyle+xml"/>
  <Override PartName="/ppt/charts/colors6.xml" ContentType="application/vnd.ms-office.chartcolorstyle+xml"/>
  <Override PartName="/ppt/charts/style6.xml" ContentType="application/vnd.ms-office.chartstyle+xml"/>
  <Override PartName="/ppt/charts/colors7.xml" ContentType="application/vnd.ms-office.chartcolorstyle+xml"/>
  <Override PartName="/ppt/charts/style7.xml" ContentType="application/vnd.ms-office.chartstyle+xml"/>
  <Override PartName="/ppt/charts/colors8.xml" ContentType="application/vnd.ms-office.chartcolorstyle+xml"/>
  <Override PartName="/ppt/charts/style8.xml" ContentType="application/vnd.ms-office.chartstyle+xml"/>
  <Override PartName="/ppt/charts/colors9.xml" ContentType="application/vnd.ms-office.chartcolorstyle+xml"/>
  <Override PartName="/ppt/charts/style9.xml" ContentType="application/vnd.ms-office.chartstyle+xml"/>
  <Override PartName="/ppt/charts/colors10.xml" ContentType="application/vnd.ms-office.chartcolorstyle+xml"/>
  <Override PartName="/ppt/charts/style10.xml" ContentType="application/vnd.ms-office.chartstyle+xml"/>
  <Override PartName="/ppt/charts/colors11.xml" ContentType="application/vnd.ms-office.chartcolorstyle+xml"/>
  <Override PartName="/ppt/charts/style11.xml" ContentType="application/vnd.ms-office.chartstyle+xml"/>
  <Override PartName="/ppt/charts/style12.xml" ContentType="application/vnd.ms-office.chartstyle+xml"/>
  <Override PartName="/ppt/charts/colors12.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3" r:id="rId1"/>
    <p:sldMasterId id="2147483737" r:id="rId2"/>
    <p:sldMasterId id="2147483660" r:id="rId3"/>
    <p:sldMasterId id="2147483665" r:id="rId4"/>
    <p:sldMasterId id="2147483671" r:id="rId5"/>
    <p:sldMasterId id="2147483674" r:id="rId6"/>
    <p:sldMasterId id="2147483680" r:id="rId7"/>
    <p:sldMasterId id="2147483686" r:id="rId8"/>
    <p:sldMasterId id="2147483699" r:id="rId9"/>
    <p:sldMasterId id="2147483743" r:id="rId10"/>
    <p:sldMasterId id="2147483752" r:id="rId11"/>
    <p:sldMasterId id="2147483758" r:id="rId12"/>
    <p:sldMasterId id="2147483766" r:id="rId13"/>
  </p:sldMasterIdLst>
  <p:notesMasterIdLst>
    <p:notesMasterId r:id="rId61"/>
  </p:notesMasterIdLst>
  <p:sldIdLst>
    <p:sldId id="258" r:id="rId14"/>
    <p:sldId id="259" r:id="rId15"/>
    <p:sldId id="721" r:id="rId16"/>
    <p:sldId id="723" r:id="rId17"/>
    <p:sldId id="724" r:id="rId18"/>
    <p:sldId id="725" r:id="rId19"/>
    <p:sldId id="727" r:id="rId20"/>
    <p:sldId id="728" r:id="rId21"/>
    <p:sldId id="729" r:id="rId22"/>
    <p:sldId id="730" r:id="rId23"/>
    <p:sldId id="732" r:id="rId24"/>
    <p:sldId id="733" r:id="rId25"/>
    <p:sldId id="734" r:id="rId26"/>
    <p:sldId id="739" r:id="rId27"/>
    <p:sldId id="735" r:id="rId28"/>
    <p:sldId id="736" r:id="rId29"/>
    <p:sldId id="737" r:id="rId30"/>
    <p:sldId id="738" r:id="rId31"/>
    <p:sldId id="710" r:id="rId32"/>
    <p:sldId id="756" r:id="rId33"/>
    <p:sldId id="679" r:id="rId34"/>
    <p:sldId id="712" r:id="rId35"/>
    <p:sldId id="713" r:id="rId36"/>
    <p:sldId id="716" r:id="rId37"/>
    <p:sldId id="686" r:id="rId38"/>
    <p:sldId id="687" r:id="rId39"/>
    <p:sldId id="677" r:id="rId40"/>
    <p:sldId id="678" r:id="rId41"/>
    <p:sldId id="697" r:id="rId42"/>
    <p:sldId id="698" r:id="rId43"/>
    <p:sldId id="740" r:id="rId44"/>
    <p:sldId id="741" r:id="rId45"/>
    <p:sldId id="742" r:id="rId46"/>
    <p:sldId id="743" r:id="rId47"/>
    <p:sldId id="744" r:id="rId48"/>
    <p:sldId id="745" r:id="rId49"/>
    <p:sldId id="746" r:id="rId50"/>
    <p:sldId id="747" r:id="rId51"/>
    <p:sldId id="748" r:id="rId52"/>
    <p:sldId id="749" r:id="rId53"/>
    <p:sldId id="750" r:id="rId54"/>
    <p:sldId id="751" r:id="rId55"/>
    <p:sldId id="752" r:id="rId56"/>
    <p:sldId id="753" r:id="rId57"/>
    <p:sldId id="754" r:id="rId58"/>
    <p:sldId id="717" r:id="rId59"/>
    <p:sldId id="755" r:id="rId60"/>
  </p:sldIdLst>
  <p:sldSz cx="9144000" cy="6858000" type="screen4x3"/>
  <p:notesSz cx="7010400" cy="9296400"/>
  <p:embeddedFontLst>
    <p:embeddedFont>
      <p:font typeface="Calibri" panose="020F0502020204030204" pitchFamily="34" charset="0"/>
      <p:regular r:id="rId62"/>
      <p:bold r:id="rId63"/>
      <p:italic r:id="rId64"/>
      <p:boldItalic r:id="rId65"/>
    </p:embeddedFont>
    <p:embeddedFont>
      <p:font typeface="SJSU Spartan Regular" panose="02000000000000000000" charset="0"/>
      <p:regular r:id="rId66"/>
    </p:embeddedFont>
    <p:embeddedFont>
      <p:font typeface="SJSU Spartan Bold" panose="02000000000000000000" charset="0"/>
      <p:regular r:id="rId67"/>
    </p:embeddedFont>
    <p:embeddedFont>
      <p:font typeface="Helvetica Neue" panose="020B0604020202020204" charset="0"/>
      <p:regular r:id="rId68"/>
      <p:bold r:id="rId69"/>
      <p:italic r:id="rId70"/>
      <p:boldItalic r:id="rId71"/>
    </p:embeddedFont>
    <p:embeddedFont>
      <p:font typeface="Impact" panose="020B0806030902050204" pitchFamily="34" charset="0"/>
      <p:regular r:id="rId72"/>
    </p:embeddedFont>
    <p:embeddedFont>
      <p:font typeface="Arial Black" panose="020B0A04020102020204" pitchFamily="34" charset="0"/>
      <p:bold r:id="rId7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EB1B665-E86F-466B-813B-4E6C05761FB7}">
          <p14:sldIdLst>
            <p14:sldId id="258"/>
            <p14:sldId id="259"/>
          </p14:sldIdLst>
        </p14:section>
        <p14:section name="Untitled Section" id="{F72D753F-32C6-4738-A0A3-6903C130F7D4}">
          <p14:sldIdLst>
            <p14:sldId id="721"/>
            <p14:sldId id="723"/>
            <p14:sldId id="724"/>
            <p14:sldId id="725"/>
            <p14:sldId id="727"/>
            <p14:sldId id="728"/>
            <p14:sldId id="729"/>
            <p14:sldId id="730"/>
            <p14:sldId id="732"/>
            <p14:sldId id="733"/>
            <p14:sldId id="734"/>
            <p14:sldId id="739"/>
            <p14:sldId id="735"/>
            <p14:sldId id="736"/>
            <p14:sldId id="737"/>
            <p14:sldId id="738"/>
            <p14:sldId id="710"/>
            <p14:sldId id="756"/>
            <p14:sldId id="679"/>
            <p14:sldId id="712"/>
            <p14:sldId id="713"/>
            <p14:sldId id="716"/>
            <p14:sldId id="686"/>
            <p14:sldId id="687"/>
            <p14:sldId id="677"/>
            <p14:sldId id="678"/>
            <p14:sldId id="697"/>
            <p14:sldId id="698"/>
            <p14:sldId id="740"/>
            <p14:sldId id="741"/>
            <p14:sldId id="742"/>
            <p14:sldId id="743"/>
            <p14:sldId id="744"/>
            <p14:sldId id="745"/>
            <p14:sldId id="746"/>
            <p14:sldId id="747"/>
            <p14:sldId id="748"/>
            <p14:sldId id="749"/>
            <p14:sldId id="750"/>
            <p14:sldId id="751"/>
            <p14:sldId id="752"/>
            <p14:sldId id="753"/>
            <p14:sldId id="754"/>
            <p14:sldId id="717"/>
            <p14:sldId id="755"/>
          </p14:sldIdLst>
        </p14:section>
      </p14:sectionLst>
    </p:ex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CDB1F"/>
    <a:srgbClr val="000000"/>
    <a:srgbClr val="E416D5"/>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snapVertSplitter="1" vertBarState="minimized" horzBarState="maximized">
    <p:restoredLeft sz="18176" autoAdjust="0"/>
    <p:restoredTop sz="95597" autoAdjust="0"/>
  </p:normalViewPr>
  <p:slideViewPr>
    <p:cSldViewPr snapToGrid="0">
      <p:cViewPr varScale="1">
        <p:scale>
          <a:sx n="67" d="100"/>
          <a:sy n="67" d="100"/>
        </p:scale>
        <p:origin x="-1796" y="-7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4444"/>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3.xml"/><Relationship Id="rId21" Type="http://schemas.openxmlformats.org/officeDocument/2006/relationships/slide" Target="slides/slide8.xml"/><Relationship Id="rId42" Type="http://schemas.openxmlformats.org/officeDocument/2006/relationships/slide" Target="slides/slide29.xml"/><Relationship Id="rId47" Type="http://schemas.openxmlformats.org/officeDocument/2006/relationships/slide" Target="slides/slide34.xml"/><Relationship Id="rId63" Type="http://schemas.openxmlformats.org/officeDocument/2006/relationships/font" Target="fonts/font2.fntdata"/><Relationship Id="rId68" Type="http://schemas.openxmlformats.org/officeDocument/2006/relationships/font" Target="fonts/font7.fntdata"/><Relationship Id="rId16" Type="http://schemas.openxmlformats.org/officeDocument/2006/relationships/slide" Target="slides/slide3.xml"/><Relationship Id="rId11" Type="http://schemas.openxmlformats.org/officeDocument/2006/relationships/slideMaster" Target="slideMasters/slideMaster11.xml"/><Relationship Id="rId24" Type="http://schemas.openxmlformats.org/officeDocument/2006/relationships/slide" Target="slides/slide11.xml"/><Relationship Id="rId32" Type="http://schemas.openxmlformats.org/officeDocument/2006/relationships/slide" Target="slides/slide19.xml"/><Relationship Id="rId37" Type="http://schemas.openxmlformats.org/officeDocument/2006/relationships/slide" Target="slides/slide24.xml"/><Relationship Id="rId40" Type="http://schemas.openxmlformats.org/officeDocument/2006/relationships/slide" Target="slides/slide27.xml"/><Relationship Id="rId45" Type="http://schemas.openxmlformats.org/officeDocument/2006/relationships/slide" Target="slides/slide32.xml"/><Relationship Id="rId53" Type="http://schemas.openxmlformats.org/officeDocument/2006/relationships/slide" Target="slides/slide40.xml"/><Relationship Id="rId58" Type="http://schemas.openxmlformats.org/officeDocument/2006/relationships/slide" Target="slides/slide45.xml"/><Relationship Id="rId66" Type="http://schemas.openxmlformats.org/officeDocument/2006/relationships/font" Target="fonts/font5.fntdata"/><Relationship Id="rId74"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notesMaster" Target="notesMasters/notesMaster1.xml"/><Relationship Id="rId19" Type="http://schemas.openxmlformats.org/officeDocument/2006/relationships/slide" Target="slides/slide6.xml"/><Relationship Id="rId14" Type="http://schemas.openxmlformats.org/officeDocument/2006/relationships/slide" Target="slides/slide1.xml"/><Relationship Id="rId22" Type="http://schemas.openxmlformats.org/officeDocument/2006/relationships/slide" Target="slides/slide9.xml"/><Relationship Id="rId27" Type="http://schemas.openxmlformats.org/officeDocument/2006/relationships/slide" Target="slides/slide14.xml"/><Relationship Id="rId30" Type="http://schemas.openxmlformats.org/officeDocument/2006/relationships/slide" Target="slides/slide17.xml"/><Relationship Id="rId35" Type="http://schemas.openxmlformats.org/officeDocument/2006/relationships/slide" Target="slides/slide22.xml"/><Relationship Id="rId43" Type="http://schemas.openxmlformats.org/officeDocument/2006/relationships/slide" Target="slides/slide30.xml"/><Relationship Id="rId48" Type="http://schemas.openxmlformats.org/officeDocument/2006/relationships/slide" Target="slides/slide35.xml"/><Relationship Id="rId56" Type="http://schemas.openxmlformats.org/officeDocument/2006/relationships/slide" Target="slides/slide43.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tableStyles" Target="tableStyles.xml"/><Relationship Id="rId8" Type="http://schemas.openxmlformats.org/officeDocument/2006/relationships/slideMaster" Target="slideMasters/slideMaster8.xml"/><Relationship Id="rId51" Type="http://schemas.openxmlformats.org/officeDocument/2006/relationships/slide" Target="slides/slide38.xml"/><Relationship Id="rId72" Type="http://schemas.openxmlformats.org/officeDocument/2006/relationships/font" Target="fonts/font11.fntdata"/><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 Target="slides/slide4.xml"/><Relationship Id="rId25" Type="http://schemas.openxmlformats.org/officeDocument/2006/relationships/slide" Target="slides/slide12.xml"/><Relationship Id="rId33" Type="http://schemas.openxmlformats.org/officeDocument/2006/relationships/slide" Target="slides/slide20.xml"/><Relationship Id="rId38" Type="http://schemas.openxmlformats.org/officeDocument/2006/relationships/slide" Target="slides/slide25.xml"/><Relationship Id="rId46" Type="http://schemas.openxmlformats.org/officeDocument/2006/relationships/slide" Target="slides/slide33.xml"/><Relationship Id="rId59" Type="http://schemas.openxmlformats.org/officeDocument/2006/relationships/slide" Target="slides/slide46.xml"/><Relationship Id="rId67" Type="http://schemas.openxmlformats.org/officeDocument/2006/relationships/font" Target="fonts/font6.fntdata"/><Relationship Id="rId20" Type="http://schemas.openxmlformats.org/officeDocument/2006/relationships/slide" Target="slides/slide7.xml"/><Relationship Id="rId41" Type="http://schemas.openxmlformats.org/officeDocument/2006/relationships/slide" Target="slides/slide28.xml"/><Relationship Id="rId54" Type="http://schemas.openxmlformats.org/officeDocument/2006/relationships/slide" Target="slides/slide41.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2.xml"/><Relationship Id="rId23" Type="http://schemas.openxmlformats.org/officeDocument/2006/relationships/slide" Target="slides/slide10.xml"/><Relationship Id="rId28" Type="http://schemas.openxmlformats.org/officeDocument/2006/relationships/slide" Target="slides/slide15.xml"/><Relationship Id="rId36" Type="http://schemas.openxmlformats.org/officeDocument/2006/relationships/slide" Target="slides/slide23.xml"/><Relationship Id="rId49" Type="http://schemas.openxmlformats.org/officeDocument/2006/relationships/slide" Target="slides/slide36.xml"/><Relationship Id="rId57" Type="http://schemas.openxmlformats.org/officeDocument/2006/relationships/slide" Target="slides/slide44.xml"/><Relationship Id="rId10" Type="http://schemas.openxmlformats.org/officeDocument/2006/relationships/slideMaster" Target="slideMasters/slideMaster10.xml"/><Relationship Id="rId31" Type="http://schemas.openxmlformats.org/officeDocument/2006/relationships/slide" Target="slides/slide18.xml"/><Relationship Id="rId44" Type="http://schemas.openxmlformats.org/officeDocument/2006/relationships/slide" Target="slides/slide31.xml"/><Relationship Id="rId52" Type="http://schemas.openxmlformats.org/officeDocument/2006/relationships/slide" Target="slides/slide39.xml"/><Relationship Id="rId60" Type="http://schemas.openxmlformats.org/officeDocument/2006/relationships/slide" Target="slides/slide47.xml"/><Relationship Id="rId65" Type="http://schemas.openxmlformats.org/officeDocument/2006/relationships/font" Target="fonts/font4.fntdata"/><Relationship Id="rId73" Type="http://schemas.openxmlformats.org/officeDocument/2006/relationships/font" Target="fonts/font12.fntdata"/><Relationship Id="rId4" Type="http://schemas.openxmlformats.org/officeDocument/2006/relationships/slideMaster" Target="slideMasters/slideMaster4.xml"/><Relationship Id="rId9" Type="http://schemas.openxmlformats.org/officeDocument/2006/relationships/slideMaster" Target="slideMasters/slideMaster9.xml"/><Relationship Id="rId13" Type="http://schemas.openxmlformats.org/officeDocument/2006/relationships/slideMaster" Target="slideMasters/slideMaster13.xml"/><Relationship Id="rId18" Type="http://schemas.openxmlformats.org/officeDocument/2006/relationships/slide" Target="slides/slide5.xml"/><Relationship Id="rId39" Type="http://schemas.openxmlformats.org/officeDocument/2006/relationships/slide" Target="slides/slide26.xml"/><Relationship Id="rId34" Type="http://schemas.openxmlformats.org/officeDocument/2006/relationships/slide" Target="slides/slide21.xml"/><Relationship Id="rId50" Type="http://schemas.openxmlformats.org/officeDocument/2006/relationships/slide" Target="slides/slide37.xml"/><Relationship Id="rId55" Type="http://schemas.openxmlformats.org/officeDocument/2006/relationships/slide" Target="slides/slide42.xml"/><Relationship Id="rId76" Type="http://schemas.openxmlformats.org/officeDocument/2006/relationships/theme" Target="theme/theme1.xml"/><Relationship Id="rId7" Type="http://schemas.openxmlformats.org/officeDocument/2006/relationships/slideMaster" Target="slideMasters/slideMaster7.xml"/><Relationship Id="rId71" Type="http://schemas.openxmlformats.org/officeDocument/2006/relationships/font" Target="fonts/font10.fntdata"/><Relationship Id="rId2" Type="http://schemas.openxmlformats.org/officeDocument/2006/relationships/slideMaster" Target="slideMasters/slideMaster2.xml"/><Relationship Id="rId29" Type="http://schemas.openxmlformats.org/officeDocument/2006/relationships/slide" Target="slides/slide16.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chartUserShapes" Target="../drawings/drawing1.xml"/><Relationship Id="rId1" Type="http://schemas.openxmlformats.org/officeDocument/2006/relationships/package" Target="../embeddings/Microsoft_Excel_Worksheet1.xlsx"/><Relationship Id="rId4"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microsoft.com/office/2011/relationships/chartColorStyle" Target="colors10.xml"/><Relationship Id="rId2" Type="http://schemas.openxmlformats.org/officeDocument/2006/relationships/chartUserShapes" Target="../drawings/drawing10.xml"/><Relationship Id="rId1" Type="http://schemas.openxmlformats.org/officeDocument/2006/relationships/package" Target="../embeddings/Microsoft_Excel_Worksheet10.xlsx"/><Relationship Id="rId4"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microsoft.com/office/2011/relationships/chartColorStyle" Target="colors11.xml"/><Relationship Id="rId2" Type="http://schemas.openxmlformats.org/officeDocument/2006/relationships/chartUserShapes" Target="../drawings/drawing11.xml"/><Relationship Id="rId1" Type="http://schemas.openxmlformats.org/officeDocument/2006/relationships/package" Target="../embeddings/Microsoft_Excel_Worksheet11.xlsx"/><Relationship Id="rId4"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microsoft.com/office/2011/relationships/chartStyle" Target="style12.xml"/><Relationship Id="rId2" Type="http://schemas.microsoft.com/office/2011/relationships/chartColorStyle" Target="colors12.xml"/><Relationship Id="rId1"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openxmlformats.org/officeDocument/2006/relationships/chartUserShapes" Target="../drawings/drawing2.xml"/><Relationship Id="rId1" Type="http://schemas.openxmlformats.org/officeDocument/2006/relationships/package" Target="../embeddings/Microsoft_Excel_Worksheet2.xlsx"/><Relationship Id="rId4" Type="http://schemas.microsoft.com/office/2011/relationships/chartStyle" Target="style2.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openxmlformats.org/officeDocument/2006/relationships/chartUserShapes" Target="../drawings/drawing3.xml"/><Relationship Id="rId1" Type="http://schemas.openxmlformats.org/officeDocument/2006/relationships/package" Target="../embeddings/Microsoft_Excel_Worksheet3.xlsx"/><Relationship Id="rId4" Type="http://schemas.microsoft.com/office/2011/relationships/chartStyle" Target="style3.xml"/></Relationships>
</file>

<file path=ppt/charts/_rels/chart4.xml.rels><?xml version="1.0" encoding="UTF-8" standalone="yes"?>
<Relationships xmlns="http://schemas.openxmlformats.org/package/2006/relationships"><Relationship Id="rId3" Type="http://schemas.microsoft.com/office/2011/relationships/chartColorStyle" Target="colors4.xml"/><Relationship Id="rId2" Type="http://schemas.openxmlformats.org/officeDocument/2006/relationships/chartUserShapes" Target="../drawings/drawing4.xml"/><Relationship Id="rId1" Type="http://schemas.openxmlformats.org/officeDocument/2006/relationships/package" Target="../embeddings/Microsoft_Excel_Worksheet4.xlsx"/><Relationship Id="rId4" Type="http://schemas.microsoft.com/office/2011/relationships/chartStyle" Target="style4.xml"/></Relationships>
</file>

<file path=ppt/charts/_rels/chart5.xml.rels><?xml version="1.0" encoding="UTF-8" standalone="yes"?>
<Relationships xmlns="http://schemas.openxmlformats.org/package/2006/relationships"><Relationship Id="rId3" Type="http://schemas.microsoft.com/office/2011/relationships/chartColorStyle" Target="colors5.xml"/><Relationship Id="rId2" Type="http://schemas.openxmlformats.org/officeDocument/2006/relationships/chartUserShapes" Target="../drawings/drawing5.xml"/><Relationship Id="rId1" Type="http://schemas.openxmlformats.org/officeDocument/2006/relationships/package" Target="../embeddings/Microsoft_Excel_Worksheet5.xlsx"/><Relationship Id="rId4" Type="http://schemas.microsoft.com/office/2011/relationships/chartStyle" Target="style5.xml"/></Relationships>
</file>

<file path=ppt/charts/_rels/chart6.xml.rels><?xml version="1.0" encoding="UTF-8" standalone="yes"?>
<Relationships xmlns="http://schemas.openxmlformats.org/package/2006/relationships"><Relationship Id="rId3" Type="http://schemas.microsoft.com/office/2011/relationships/chartColorStyle" Target="colors6.xml"/><Relationship Id="rId2" Type="http://schemas.openxmlformats.org/officeDocument/2006/relationships/chartUserShapes" Target="../drawings/drawing6.xml"/><Relationship Id="rId1" Type="http://schemas.openxmlformats.org/officeDocument/2006/relationships/package" Target="../embeddings/Microsoft_Excel_Worksheet6.xlsx"/><Relationship Id="rId4" Type="http://schemas.microsoft.com/office/2011/relationships/chartStyle" Target="style6.xml"/></Relationships>
</file>

<file path=ppt/charts/_rels/chart7.xml.rels><?xml version="1.0" encoding="UTF-8" standalone="yes"?>
<Relationships xmlns="http://schemas.openxmlformats.org/package/2006/relationships"><Relationship Id="rId3" Type="http://schemas.microsoft.com/office/2011/relationships/chartColorStyle" Target="colors7.xml"/><Relationship Id="rId2" Type="http://schemas.openxmlformats.org/officeDocument/2006/relationships/chartUserShapes" Target="../drawings/drawing7.xml"/><Relationship Id="rId1" Type="http://schemas.openxmlformats.org/officeDocument/2006/relationships/package" Target="../embeddings/Microsoft_Excel_Worksheet7.xlsx"/><Relationship Id="rId4" Type="http://schemas.microsoft.com/office/2011/relationships/chartStyle" Target="style7.xml"/></Relationships>
</file>

<file path=ppt/charts/_rels/chart8.xml.rels><?xml version="1.0" encoding="UTF-8" standalone="yes"?>
<Relationships xmlns="http://schemas.openxmlformats.org/package/2006/relationships"><Relationship Id="rId3" Type="http://schemas.microsoft.com/office/2011/relationships/chartColorStyle" Target="colors8.xml"/><Relationship Id="rId2" Type="http://schemas.openxmlformats.org/officeDocument/2006/relationships/chartUserShapes" Target="../drawings/drawing8.xml"/><Relationship Id="rId1" Type="http://schemas.openxmlformats.org/officeDocument/2006/relationships/package" Target="../embeddings/Microsoft_Excel_Worksheet8.xlsx"/><Relationship Id="rId4" Type="http://schemas.microsoft.com/office/2011/relationships/chartStyle" Target="style8.xml"/></Relationships>
</file>

<file path=ppt/charts/_rels/chart9.xml.rels><?xml version="1.0" encoding="UTF-8" standalone="yes"?>
<Relationships xmlns="http://schemas.openxmlformats.org/package/2006/relationships"><Relationship Id="rId3" Type="http://schemas.microsoft.com/office/2011/relationships/chartColorStyle" Target="colors9.xml"/><Relationship Id="rId2" Type="http://schemas.openxmlformats.org/officeDocument/2006/relationships/chartUserShapes" Target="../drawings/drawing9.xml"/><Relationship Id="rId1" Type="http://schemas.openxmlformats.org/officeDocument/2006/relationships/package" Target="../embeddings/Microsoft_Excel_Worksheet9.xlsx"/><Relationship Id="rId4"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136546816"/>
        <c:axId val="136507904"/>
      </c:barChart>
      <c:catAx>
        <c:axId val="136546816"/>
        <c:scaling>
          <c:orientation val="minMax"/>
        </c:scaling>
        <c:delete val="1"/>
        <c:axPos val="b"/>
        <c:numFmt formatCode="General" sourceLinked="1"/>
        <c:majorTickMark val="none"/>
        <c:minorTickMark val="none"/>
        <c:tickLblPos val="nextTo"/>
        <c:crossAx val="136507904"/>
        <c:crosses val="autoZero"/>
        <c:auto val="1"/>
        <c:lblAlgn val="ctr"/>
        <c:lblOffset val="100"/>
        <c:noMultiLvlLbl val="0"/>
      </c:catAx>
      <c:valAx>
        <c:axId val="136507904"/>
        <c:scaling>
          <c:orientation val="minMax"/>
          <c:max val="1"/>
          <c:min val="0"/>
        </c:scaling>
        <c:delete val="1"/>
        <c:axPos val="l"/>
        <c:numFmt formatCode="General" sourceLinked="1"/>
        <c:majorTickMark val="none"/>
        <c:minorTickMark val="none"/>
        <c:tickLblPos val="nextTo"/>
        <c:crossAx val="136546816"/>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136547328"/>
        <c:axId val="136510208"/>
      </c:barChart>
      <c:catAx>
        <c:axId val="136547328"/>
        <c:scaling>
          <c:orientation val="minMax"/>
        </c:scaling>
        <c:delete val="1"/>
        <c:axPos val="b"/>
        <c:numFmt formatCode="General" sourceLinked="1"/>
        <c:majorTickMark val="none"/>
        <c:minorTickMark val="none"/>
        <c:tickLblPos val="nextTo"/>
        <c:crossAx val="136510208"/>
        <c:crosses val="autoZero"/>
        <c:auto val="1"/>
        <c:lblAlgn val="ctr"/>
        <c:lblOffset val="100"/>
        <c:noMultiLvlLbl val="0"/>
      </c:catAx>
      <c:valAx>
        <c:axId val="136510208"/>
        <c:scaling>
          <c:orientation val="minMax"/>
          <c:max val="1"/>
          <c:min val="0"/>
        </c:scaling>
        <c:delete val="1"/>
        <c:axPos val="l"/>
        <c:numFmt formatCode="General" sourceLinked="1"/>
        <c:majorTickMark val="none"/>
        <c:minorTickMark val="none"/>
        <c:tickLblPos val="nextTo"/>
        <c:crossAx val="136547328"/>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Blue</c:v>
                </c:pt>
              </c:strCache>
            </c:strRef>
          </c:tx>
          <c:spPr>
            <a:ln w="28575" cap="rnd">
              <a:solidFill>
                <a:schemeClr val="bg2"/>
              </a:solidFill>
              <a:round/>
            </a:ln>
            <a:effectLst/>
          </c:spPr>
          <c:marker>
            <c:symbol val="circle"/>
            <c:size val="10"/>
            <c:spPr>
              <a:solidFill>
                <a:schemeClr val="tx2"/>
              </a:solidFill>
              <a:ln w="9525">
                <a:solidFill>
                  <a:schemeClr val="tx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Sheet1!$B$2:$B$8</c:f>
              <c:numCache>
                <c:formatCode>General</c:formatCode>
                <c:ptCount val="7"/>
                <c:pt idx="0">
                  <c:v>200</c:v>
                </c:pt>
                <c:pt idx="1">
                  <c:v>140</c:v>
                </c:pt>
                <c:pt idx="2">
                  <c:v>190</c:v>
                </c:pt>
                <c:pt idx="3">
                  <c:v>180</c:v>
                </c:pt>
                <c:pt idx="4">
                  <c:v>210</c:v>
                </c:pt>
                <c:pt idx="5">
                  <c:v>260</c:v>
                </c:pt>
                <c:pt idx="6">
                  <c:v>255</c:v>
                </c:pt>
              </c:numCache>
            </c:numRef>
          </c:val>
          <c:smooth val="0"/>
        </c:ser>
        <c:ser>
          <c:idx val="1"/>
          <c:order val="1"/>
          <c:tx>
            <c:strRef>
              <c:f>Sheet1!$C$1</c:f>
              <c:strCache>
                <c:ptCount val="1"/>
                <c:pt idx="0">
                  <c:v>Gold</c:v>
                </c:pt>
              </c:strCache>
            </c:strRef>
          </c:tx>
          <c:spPr>
            <a:ln w="28575" cap="rnd">
              <a:solidFill>
                <a:schemeClr val="bg2"/>
              </a:solidFill>
              <a:round/>
            </a:ln>
            <a:effectLst/>
          </c:spPr>
          <c:marker>
            <c:symbol val="circle"/>
            <c:size val="10"/>
            <c:spPr>
              <a:solidFill>
                <a:schemeClr val="accent2"/>
              </a:solidFill>
              <a:ln w="9525">
                <a:solidFill>
                  <a:schemeClr val="accent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Sheet1!$C$2:$C$8</c:f>
              <c:numCache>
                <c:formatCode>General</c:formatCode>
                <c:ptCount val="7"/>
                <c:pt idx="0">
                  <c:v>150</c:v>
                </c:pt>
                <c:pt idx="1">
                  <c:v>225</c:v>
                </c:pt>
                <c:pt idx="2">
                  <c:v>140</c:v>
                </c:pt>
                <c:pt idx="3">
                  <c:v>200</c:v>
                </c:pt>
                <c:pt idx="4">
                  <c:v>100</c:v>
                </c:pt>
                <c:pt idx="5">
                  <c:v>225</c:v>
                </c:pt>
                <c:pt idx="6">
                  <c:v>300</c:v>
                </c:pt>
              </c:numCache>
            </c:numRef>
          </c:val>
          <c:smooth val="0"/>
        </c:ser>
        <c:dLbls>
          <c:showLegendKey val="0"/>
          <c:showVal val="0"/>
          <c:showCatName val="0"/>
          <c:showSerName val="0"/>
          <c:showPercent val="0"/>
          <c:showBubbleSize val="0"/>
        </c:dLbls>
        <c:marker val="1"/>
        <c:smooth val="0"/>
        <c:axId val="136959488"/>
        <c:axId val="137298496"/>
      </c:lineChart>
      <c:catAx>
        <c:axId val="13695948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137298496"/>
        <c:crossesAt val="0"/>
        <c:auto val="1"/>
        <c:lblAlgn val="ctr"/>
        <c:lblOffset val="100"/>
        <c:noMultiLvlLbl val="0"/>
      </c:catAx>
      <c:valAx>
        <c:axId val="137298496"/>
        <c:scaling>
          <c:orientation val="minMax"/>
          <c:max val="300"/>
          <c:min val="50"/>
        </c:scaling>
        <c:delete val="0"/>
        <c:axPos val="l"/>
        <c:numFmt formatCode="General" sourceLinked="1"/>
        <c:majorTickMark val="out"/>
        <c:minorTickMark val="none"/>
        <c:tickLblPos val="nextTo"/>
        <c:spPr>
          <a:noFill/>
          <a:ln>
            <a:solidFill>
              <a:schemeClr val="tx1">
                <a:lumMod val="15000"/>
                <a:lumOff val="85000"/>
              </a:schemeClr>
            </a:solidFill>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1369594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229712550265527"/>
          <c:y val="0.16611742334415455"/>
          <c:w val="0.77442029647610955"/>
          <c:h val="0.45204014197587711"/>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6913868147898501"/>
                  <c:y val="8.0859370025875371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44177671941378832"/>
                      <c:h val="0.1378828040180361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0.36</c:v>
                </c:pt>
                <c:pt idx="1">
                  <c:v>0.64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2739254039575637"/>
          <c:y val="0.1734524376567152"/>
          <c:w val="0.7593624444981214"/>
          <c:h val="0.44325108001654279"/>
        </c:manualLayout>
      </c:layout>
      <c:doughnutChart>
        <c:varyColors val="1"/>
        <c:ser>
          <c:idx val="0"/>
          <c:order val="0"/>
          <c:tx>
            <c:strRef>
              <c:f>Sheet1!$B$1</c:f>
              <c:strCache>
                <c:ptCount val="1"/>
                <c:pt idx="0">
                  <c:v>2009</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9.051390534677059E-2"/>
                  <c:y val="-0.21445311180775645"/>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60159146767"/>
                      <c:h val="0.1566328028646159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0.92</c:v>
                </c:pt>
                <c:pt idx="1">
                  <c:v>0.08</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135994880"/>
        <c:axId val="136506176"/>
      </c:barChart>
      <c:catAx>
        <c:axId val="135994880"/>
        <c:scaling>
          <c:orientation val="minMax"/>
        </c:scaling>
        <c:delete val="1"/>
        <c:axPos val="b"/>
        <c:numFmt formatCode="General" sourceLinked="1"/>
        <c:majorTickMark val="none"/>
        <c:minorTickMark val="none"/>
        <c:tickLblPos val="nextTo"/>
        <c:crossAx val="136506176"/>
        <c:crosses val="autoZero"/>
        <c:auto val="1"/>
        <c:lblAlgn val="ctr"/>
        <c:lblOffset val="100"/>
        <c:noMultiLvlLbl val="0"/>
      </c:catAx>
      <c:valAx>
        <c:axId val="136506176"/>
        <c:scaling>
          <c:orientation val="minMax"/>
          <c:max val="1"/>
          <c:min val="0"/>
        </c:scaling>
        <c:delete val="1"/>
        <c:axPos val="l"/>
        <c:numFmt formatCode="General" sourceLinked="1"/>
        <c:majorTickMark val="none"/>
        <c:minorTickMark val="none"/>
        <c:tickLblPos val="nextTo"/>
        <c:crossAx val="135994880"/>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 id </a:t>
          </a:r>
          <a:r>
            <a:rPr lang="en-US" sz="1200" dirty="0" err="1" smtClean="0">
              <a:latin typeface="Helvetica Neue" panose="020B0604020202020204" pitchFamily="34" charset="0"/>
            </a:rPr>
            <a:t>lacinia</a:t>
          </a:r>
          <a:r>
            <a:rPr lang="en-US" sz="120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userShapes>
</file>

<file path=ppt/drawings/drawing10.xml><?xml version="1.0" encoding="utf-8"?>
<c:userShapes xmlns:c="http://schemas.openxmlformats.org/drawingml/2006/chart">
  <cdr:relSizeAnchor xmlns:cdr="http://schemas.openxmlformats.org/drawingml/2006/chartDrawing">
    <cdr:from>
      <cdr:x>0.04595</cdr:x>
      <cdr:y>0.7115</cdr:y>
    </cdr:from>
    <cdr:to>
      <cdr:x>0.95203</cdr:x>
      <cdr:y>0.77112</cdr:y>
    </cdr:to>
    <cdr:sp macro="" textlink="">
      <cdr:nvSpPr>
        <cdr:cNvPr id="2" name="TextBox 1"/>
        <cdr:cNvSpPr txBox="1"/>
      </cdr:nvSpPr>
      <cdr:spPr>
        <a:xfrm xmlns:a="http://schemas.openxmlformats.org/drawingml/2006/main">
          <a:off x="110948" y="3736126"/>
          <a:ext cx="2187757" cy="313052"/>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0.04595</cdr:x>
      <cdr:y>0.80328</cdr:y>
    </cdr:from>
    <cdr:to>
      <cdr:x>0.9465</cdr:x>
      <cdr:y>1</cdr:y>
    </cdr:to>
    <cdr:sp macro="" textlink="">
      <cdr:nvSpPr>
        <cdr:cNvPr id="3" name="Rectangle 2"/>
        <cdr:cNvSpPr/>
      </cdr:nvSpPr>
      <cdr:spPr>
        <a:xfrm xmlns:a="http://schemas.openxmlformats.org/drawingml/2006/main">
          <a:off x="133427" y="4218067"/>
          <a:ext cx="2614863" cy="1032988"/>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adipiscing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11.xml><?xml version="1.0" encoding="utf-8"?>
<c:userShapes xmlns:c="http://schemas.openxmlformats.org/drawingml/2006/chart">
  <cdr:relSizeAnchor xmlns:cdr="http://schemas.openxmlformats.org/drawingml/2006/chartDrawing">
    <cdr:from>
      <cdr:x>0.04462</cdr:x>
      <cdr:y>0.7115</cdr:y>
    </cdr:from>
    <cdr:to>
      <cdr:x>0.9565</cdr:x>
      <cdr:y>0.77112</cdr:y>
    </cdr:to>
    <cdr:sp macro="" textlink="">
      <cdr:nvSpPr>
        <cdr:cNvPr id="2" name="TextBox 1"/>
        <cdr:cNvSpPr txBox="1"/>
      </cdr:nvSpPr>
      <cdr:spPr>
        <a:xfrm xmlns:a="http://schemas.openxmlformats.org/drawingml/2006/main">
          <a:off x="184273" y="3736125"/>
          <a:ext cx="3765905" cy="313053"/>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0.04171</cdr:x>
      <cdr:y>0.80328</cdr:y>
    </cdr:from>
    <cdr:to>
      <cdr:x>0.95067</cdr:x>
      <cdr:y>1</cdr:y>
    </cdr:to>
    <cdr:sp macro="" textlink="">
      <cdr:nvSpPr>
        <cdr:cNvPr id="3" name="Rectangle 2"/>
        <cdr:cNvSpPr/>
      </cdr:nvSpPr>
      <cdr:spPr>
        <a:xfrm xmlns:a="http://schemas.openxmlformats.org/drawingml/2006/main">
          <a:off x="229681" y="4352707"/>
          <a:ext cx="5005136" cy="106596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adipiscing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adipiacing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noborust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jaobroaibi</a:t>
          </a:r>
          <a:r>
            <a:rPr lang="en-US" sz="1100" baseline="0" dirty="0" smtClean="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 id </a:t>
          </a:r>
          <a:r>
            <a:rPr lang="en-US" sz="1200" dirty="0" err="1" smtClean="0">
              <a:latin typeface="Helvetica Neue" panose="020B0604020202020204" pitchFamily="34" charset="0"/>
            </a:rPr>
            <a:t>lacinia</a:t>
          </a:r>
          <a:r>
            <a:rPr lang="en-US" sz="120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a:t>
          </a:r>
          <a:r>
            <a:rPr lang="en-US" sz="1200" baseline="0" dirty="0" smtClean="0">
              <a:latin typeface="Helvetica Neue" panose="020B0604020202020204" pitchFamily="34" charset="0"/>
            </a:rPr>
            <a:t> id </a:t>
          </a:r>
          <a:r>
            <a:rPr lang="en-US" sz="1200" baseline="0" dirty="0" err="1" smtClean="0">
              <a:latin typeface="Helvetica Neue" panose="020B0604020202020204" pitchFamily="34" charset="0"/>
            </a:rPr>
            <a:t>lacinia</a:t>
          </a:r>
          <a:r>
            <a:rPr lang="en-US" sz="1200" baseline="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4.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 id </a:t>
          </a:r>
          <a:r>
            <a:rPr lang="en-US" sz="1200" dirty="0" err="1" smtClean="0">
              <a:solidFill>
                <a:schemeClr val="tx1"/>
              </a:solidFill>
              <a:latin typeface="Helvetica Neue" panose="020B0604020202020204" pitchFamily="34" charset="0"/>
            </a:rPr>
            <a:t>lacinia</a:t>
          </a:r>
          <a:r>
            <a:rPr lang="en-US" sz="120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userShapes>
</file>

<file path=ppt/drawings/drawing5.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 id </a:t>
          </a:r>
          <a:r>
            <a:rPr lang="en-US" sz="1200" dirty="0" err="1" smtClean="0">
              <a:solidFill>
                <a:schemeClr val="tx1"/>
              </a:solidFill>
              <a:latin typeface="Helvetica Neue" panose="020B0604020202020204" pitchFamily="34" charset="0"/>
            </a:rPr>
            <a:t>lacinia</a:t>
          </a:r>
          <a:r>
            <a:rPr lang="en-US" sz="120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6.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a:t>
          </a:r>
          <a:r>
            <a:rPr lang="en-US" sz="1200" baseline="0" dirty="0" smtClean="0">
              <a:solidFill>
                <a:schemeClr val="tx1"/>
              </a:solidFill>
              <a:latin typeface="Helvetica Neue" panose="020B0604020202020204" pitchFamily="34" charset="0"/>
            </a:rPr>
            <a:t> id </a:t>
          </a:r>
          <a:r>
            <a:rPr lang="en-US" sz="1200" baseline="0" dirty="0" err="1" smtClean="0">
              <a:solidFill>
                <a:schemeClr val="tx1"/>
              </a:solidFill>
              <a:latin typeface="Helvetica Neue" panose="020B0604020202020204" pitchFamily="34" charset="0"/>
            </a:rPr>
            <a:t>lacinia</a:t>
          </a:r>
          <a:r>
            <a:rPr lang="en-US" sz="1200" baseline="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7.xml><?xml version="1.0" encoding="utf-8"?>
<c:userShapes xmlns:c="http://schemas.openxmlformats.org/drawingml/2006/chart">
  <cdr:relSizeAnchor xmlns:cdr="http://schemas.openxmlformats.org/drawingml/2006/chartDrawing">
    <cdr:from>
      <cdr:x>0.11581</cdr:x>
      <cdr:y>0.71522</cdr:y>
    </cdr:from>
    <cdr:to>
      <cdr:x>0.88419</cdr:x>
      <cdr:y>0.8695</cdr:y>
    </cdr:to>
    <cdr:sp macro="" textlink="">
      <cdr:nvSpPr>
        <cdr:cNvPr id="2" name="Rectangle 1"/>
        <cdr:cNvSpPr/>
      </cdr:nvSpPr>
      <cdr:spPr>
        <a:xfrm xmlns:a="http://schemas.openxmlformats.org/drawingml/2006/main">
          <a:off x="366301" y="3875539"/>
          <a:ext cx="2430349"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200" dirty="0" smtClean="0">
              <a:solidFill>
                <a:schemeClr val="bg1"/>
              </a:solidFill>
              <a:latin typeface="SJSU Spartan Regular" panose="02000000000000000000" pitchFamily="2" charset="0"/>
            </a:rPr>
            <a:t>Click</a:t>
          </a:r>
          <a:r>
            <a:rPr lang="en-US" sz="1200" baseline="0" dirty="0" smtClean="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8.xml><?xml version="1.0" encoding="utf-8"?>
<c:userShapes xmlns:c="http://schemas.openxmlformats.org/drawingml/2006/chart">
  <cdr:relSizeAnchor xmlns:cdr="http://schemas.openxmlformats.org/drawingml/2006/chartDrawing">
    <cdr:from>
      <cdr:x>0.1158</cdr:x>
      <cdr:y>0.71972</cdr:y>
    </cdr:from>
    <cdr:to>
      <cdr:x>0.8842</cdr:x>
      <cdr:y>0.874</cdr:y>
    </cdr:to>
    <cdr:sp macro="" textlink="">
      <cdr:nvSpPr>
        <cdr:cNvPr id="5" name="Rectangle 4"/>
        <cdr:cNvSpPr/>
      </cdr:nvSpPr>
      <cdr:spPr>
        <a:xfrm xmlns:a="http://schemas.openxmlformats.org/drawingml/2006/main">
          <a:off x="366286" y="3899923"/>
          <a:ext cx="2430384"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200" dirty="0" smtClean="0">
              <a:solidFill>
                <a:schemeClr val="bg1"/>
              </a:solidFill>
              <a:latin typeface="SJSU Spartan Regular" panose="02000000000000000000" pitchFamily="2" charset="0"/>
            </a:rPr>
            <a:t>Click</a:t>
          </a:r>
          <a:r>
            <a:rPr lang="en-US" sz="1200" baseline="0" dirty="0" smtClean="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9.xml><?xml version="1.0" encoding="utf-8"?>
<c:userShapes xmlns:c="http://schemas.openxmlformats.org/drawingml/2006/chart">
  <cdr:relSizeAnchor xmlns:cdr="http://schemas.openxmlformats.org/drawingml/2006/chartDrawing">
    <cdr:from>
      <cdr:x>0.05082</cdr:x>
      <cdr:y>0.7115</cdr:y>
    </cdr:from>
    <cdr:to>
      <cdr:x>0.94774</cdr:x>
      <cdr:y>0.7688</cdr:y>
    </cdr:to>
    <cdr:sp macro="" textlink="">
      <cdr:nvSpPr>
        <cdr:cNvPr id="2" name="TextBox 1"/>
        <cdr:cNvSpPr txBox="1"/>
      </cdr:nvSpPr>
      <cdr:spPr>
        <a:xfrm xmlns:a="http://schemas.openxmlformats.org/drawingml/2006/main">
          <a:off x="89543" y="3736126"/>
          <a:ext cx="1580316" cy="300860"/>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0.05082</cdr:x>
      <cdr:y>0.80328</cdr:y>
    </cdr:from>
    <cdr:to>
      <cdr:x>1</cdr:x>
      <cdr:y>1</cdr:y>
    </cdr:to>
    <cdr:sp macro="" textlink="">
      <cdr:nvSpPr>
        <cdr:cNvPr id="3" name="Rectangle 2"/>
        <cdr:cNvSpPr/>
      </cdr:nvSpPr>
      <cdr:spPr>
        <a:xfrm xmlns:a="http://schemas.openxmlformats.org/drawingml/2006/main">
          <a:off x="119400" y="4218058"/>
          <a:ext cx="2229854" cy="1032997"/>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endParaRPr lang="en-US" sz="1100" dirty="0">
            <a:solidFill>
              <a:schemeClr val="tx1"/>
            </a:solidFill>
            <a:latin typeface="SJSU Spartan Regular" panose="02000000000000000000" pitchFamily="2" charset="0"/>
          </a:endParaRPr>
        </a:p>
      </cdr:txBody>
    </cdr:sp>
  </cdr:relSizeAnchor>
</c:userShapes>
</file>

<file path=ppt/media/image1.jpg>
</file>

<file path=ppt/media/image10.jpg>
</file>

<file path=ppt/media/image11.pn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jp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5" tIns="46588" rIns="93175" bIns="46588"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5" tIns="46588" rIns="93175" bIns="46588" rtlCol="0"/>
          <a:lstStyle>
            <a:lvl1pPr algn="r">
              <a:defRPr sz="1200"/>
            </a:lvl1pPr>
          </a:lstStyle>
          <a:p>
            <a:fld id="{66BE5585-5706-4A65-8753-B295ED1777B0}" type="datetimeFigureOut">
              <a:rPr lang="en-US" smtClean="0"/>
              <a:t>10/22/2019</a:t>
            </a:fld>
            <a:endParaRPr lang="en-US"/>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5" tIns="46588" rIns="93175" bIns="46588"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5" tIns="46588" rIns="93175" bIns="46588"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5" tIns="46588" rIns="93175" bIns="46588"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5" tIns="46588" rIns="93175" bIns="46588" rtlCol="0" anchor="b"/>
          <a:lstStyle>
            <a:lvl1pPr algn="r">
              <a:defRPr sz="1200"/>
            </a:lvl1pPr>
          </a:lstStyle>
          <a:p>
            <a:fld id="{CBD2C901-C54C-451E-83B0-7F578DB9AAA3}" type="slidenum">
              <a:rPr lang="en-US" smtClean="0"/>
              <a:t>‹#›</a:t>
            </a:fld>
            <a:endParaRPr lang="en-US"/>
          </a:p>
        </p:txBody>
      </p:sp>
    </p:spTree>
    <p:extLst>
      <p:ext uri="{BB962C8B-B14F-4D97-AF65-F5344CB8AC3E}">
        <p14:creationId xmlns:p14="http://schemas.microsoft.com/office/powerpoint/2010/main" val="2380203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3.xml"/></Relationships>
</file>

<file path=ppt/slideLayouts/_rels/slideLayout41.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6.xml"/></Relationships>
</file>

<file path=ppt/slideLayouts/_rels/slideLayout42.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Master" Target="../slideMasters/slideMaster9.xml"/><Relationship Id="rId4" Type="http://schemas.openxmlformats.org/officeDocument/2006/relationships/image" Target="../media/image11.png"/></Relationships>
</file>

<file path=ppt/slideLayouts/_rels/slideLayout43.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1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12.xml"/><Relationship Id="rId1" Type="http://schemas.openxmlformats.org/officeDocument/2006/relationships/slideMaster" Target="../slideMasters/slideMaster9.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0.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0.xml"/></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0.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1.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1.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13.xml"/></Relationships>
</file>

<file path=ppt/slideLayouts/_rels/slideLayout7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13.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mplate Overview and Instructions">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365126"/>
            <a:ext cx="7886700" cy="762217"/>
          </a:xfrm>
        </p:spPr>
        <p:txBody>
          <a:bodyPr>
            <a:normAutofit/>
          </a:bodyPr>
          <a:lstStyle>
            <a:lvl1pPr>
              <a:defRPr sz="2800">
                <a:solidFill>
                  <a:schemeClr val="bg1"/>
                </a:solidFill>
              </a:defRPr>
            </a:lvl1pPr>
          </a:lstStyle>
          <a:p>
            <a:r>
              <a:rPr lang="en-US" dirty="0" smtClean="0"/>
              <a:t>Template Overview and Instructions</a:t>
            </a:r>
            <a:endParaRPr lang="en-US" dirty="0"/>
          </a:p>
        </p:txBody>
      </p:sp>
      <p:sp>
        <p:nvSpPr>
          <p:cNvPr id="3" name="TextBox 2"/>
          <p:cNvSpPr txBox="1"/>
          <p:nvPr userDrawn="1"/>
        </p:nvSpPr>
        <p:spPr>
          <a:xfrm>
            <a:off x="628649" y="1258615"/>
            <a:ext cx="5064579" cy="276999"/>
          </a:xfrm>
          <a:prstGeom prst="rect">
            <a:avLst/>
          </a:prstGeom>
          <a:noFill/>
        </p:spPr>
        <p:txBody>
          <a:bodyPr wrap="square" rtlCol="0">
            <a:spAutoFit/>
          </a:bodyPr>
          <a:lstStyle/>
          <a:p>
            <a:r>
              <a:rPr lang="en-US" sz="1200" i="1" dirty="0" smtClean="0">
                <a:solidFill>
                  <a:schemeClr val="bg1"/>
                </a:solidFill>
                <a:latin typeface="SJSU Spartan Regular" panose="02000000000000000000" pitchFamily="2" charset="0"/>
              </a:rPr>
              <a:t>Remember to delete this slide before giving your presentation.</a:t>
            </a:r>
            <a:endParaRPr lang="en-US" sz="1200" i="1" dirty="0">
              <a:solidFill>
                <a:schemeClr val="bg1"/>
              </a:solidFill>
              <a:latin typeface="SJSU Spartan Regular" panose="02000000000000000000" pitchFamily="2" charset="0"/>
            </a:endParaRPr>
          </a:p>
        </p:txBody>
      </p:sp>
      <p:sp>
        <p:nvSpPr>
          <p:cNvPr id="5" name="TextBox 4"/>
          <p:cNvSpPr txBox="1"/>
          <p:nvPr userDrawn="1"/>
        </p:nvSpPr>
        <p:spPr>
          <a:xfrm>
            <a:off x="628650" y="1535614"/>
            <a:ext cx="3943350" cy="4324261"/>
          </a:xfrm>
          <a:prstGeom prst="rect">
            <a:avLst/>
          </a:prstGeom>
          <a:noFill/>
        </p:spPr>
        <p:txBody>
          <a:bodyPr wrap="square" rtlCol="0">
            <a:spAutoFit/>
          </a:bodyPr>
          <a:lstStyle/>
          <a:p>
            <a:r>
              <a:rPr lang="en-US" sz="1100" dirty="0" smtClean="0">
                <a:solidFill>
                  <a:schemeClr val="bg1"/>
                </a:solidFill>
                <a:latin typeface="SJSU Spartan Regular" panose="02000000000000000000" pitchFamily="2" charset="0"/>
              </a:rPr>
              <a:t>In this SJSU PowerPoint template, you will find options for a variety of slides to help you make an impactful presentation.</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Cover and Title Slides</a:t>
            </a:r>
            <a:r>
              <a:rPr lang="en-US" sz="1100" dirty="0" smtClean="0">
                <a:solidFill>
                  <a:schemeClr val="bg1"/>
                </a:solidFill>
                <a:latin typeface="SJSU Spartan Regular" panose="02000000000000000000" pitchFamily="2" charset="0"/>
              </a:rPr>
              <a:t>: Start your presentation with one of the title slides.</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Bumpers</a:t>
            </a:r>
            <a:r>
              <a:rPr lang="en-US" sz="1100" dirty="0" smtClean="0">
                <a:solidFill>
                  <a:schemeClr val="bg1"/>
                </a:solidFill>
                <a:latin typeface="SJSU Spartan Regular" panose="02000000000000000000" pitchFamily="2" charset="0"/>
              </a:rPr>
              <a:t>: Use a bumper slide to signal a transition to a new section of your presentation.</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Section Headers</a:t>
            </a:r>
            <a:r>
              <a:rPr lang="en-US" sz="1100" dirty="0" smtClean="0">
                <a:solidFill>
                  <a:schemeClr val="bg1"/>
                </a:solidFill>
                <a:latin typeface="SJSU Spartan Regular" panose="02000000000000000000" pitchFamily="2" charset="0"/>
              </a:rPr>
              <a:t>: Start a new topic or section of your presentation with a section header.</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Content Slides (White and Blue Options)</a:t>
            </a:r>
            <a:r>
              <a:rPr lang="en-US" sz="1100" dirty="0" smtClean="0">
                <a:solidFill>
                  <a:schemeClr val="bg1"/>
                </a:solidFill>
                <a:latin typeface="SJSU Spartan Regular" panose="02000000000000000000" pitchFamily="2" charset="0"/>
              </a:rPr>
              <a:t>: Content slides allow you to present a combination of text, imagery and/or charts.</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Image Slides</a:t>
            </a:r>
            <a:r>
              <a:rPr lang="en-US" sz="1100" dirty="0" smtClean="0">
                <a:solidFill>
                  <a:schemeClr val="bg1"/>
                </a:solidFill>
                <a:latin typeface="SJSU Spartan Regular" panose="02000000000000000000" pitchFamily="2" charset="0"/>
              </a:rPr>
              <a:t>: Let large, compelling images tell your story. Choose from provided image slides or use the university's photo library to find an image that supports your message.</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Charts</a:t>
            </a:r>
            <a:r>
              <a:rPr lang="en-US" sz="1100" dirty="0" smtClean="0">
                <a:solidFill>
                  <a:schemeClr val="bg1"/>
                </a:solidFill>
                <a:latin typeface="SJSU Spartan Regular" panose="02000000000000000000" pitchFamily="2" charset="0"/>
              </a:rPr>
              <a:t>: Using the instructions below, create custom charts and graphs to present your data.</a:t>
            </a:r>
          </a:p>
          <a:p>
            <a:endParaRPr lang="en-US" sz="1100" dirty="0" smtClean="0">
              <a:solidFill>
                <a:schemeClr val="bg1"/>
              </a:solidFill>
              <a:latin typeface="SJSU Spartan Regular" panose="02000000000000000000" pitchFamily="2" charset="0"/>
            </a:endParaRPr>
          </a:p>
        </p:txBody>
      </p:sp>
      <p:sp>
        <p:nvSpPr>
          <p:cNvPr id="6" name="TextBox 5"/>
          <p:cNvSpPr txBox="1"/>
          <p:nvPr userDrawn="1"/>
        </p:nvSpPr>
        <p:spPr>
          <a:xfrm>
            <a:off x="4572000" y="1535614"/>
            <a:ext cx="3941064" cy="4154984"/>
          </a:xfrm>
          <a:prstGeom prst="rect">
            <a:avLst/>
          </a:prstGeom>
          <a:noFill/>
        </p:spPr>
        <p:txBody>
          <a:bodyPr wrap="square" rtlCol="0">
            <a:spAutoFit/>
          </a:bodyPr>
          <a:lstStyle/>
          <a:p>
            <a:r>
              <a:rPr lang="en-US" sz="1100" b="1" dirty="0" smtClean="0">
                <a:solidFill>
                  <a:schemeClr val="bg1"/>
                </a:solidFill>
                <a:latin typeface="SJSU Spartan Regular" panose="02000000000000000000" pitchFamily="2" charset="0"/>
              </a:rPr>
              <a:t>How to customize your slides</a:t>
            </a:r>
            <a:r>
              <a:rPr lang="en-US" sz="1100" dirty="0" smtClean="0">
                <a:solidFill>
                  <a:schemeClr val="bg1"/>
                </a:solidFill>
                <a:latin typeface="SJSU Spartan Regular" panose="02000000000000000000" pitchFamily="2" charset="0"/>
              </a:rPr>
              <a:t>:</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To insert your lockup (departmental logo) in place of the SJSU primary mark/logo on a slide, right-click (or </a:t>
            </a:r>
            <a:r>
              <a:rPr lang="en-US" sz="1100" dirty="0" err="1" smtClean="0">
                <a:solidFill>
                  <a:schemeClr val="bg1"/>
                </a:solidFill>
                <a:latin typeface="SJSU Spartan Regular" panose="02000000000000000000" pitchFamily="2" charset="0"/>
              </a:rPr>
              <a:t>Ctrl+click</a:t>
            </a:r>
            <a:r>
              <a:rPr lang="en-US" sz="1100" dirty="0" smtClean="0">
                <a:solidFill>
                  <a:schemeClr val="bg1"/>
                </a:solidFill>
                <a:latin typeface="SJSU Spartan Regular" panose="02000000000000000000" pitchFamily="2" charset="0"/>
              </a:rPr>
              <a:t> on Mac) the image and select "Format Shape," then use the "File" button under “Fill – Insert Picture From." You may need to resize the lockup if its size differs from that of the primary mark. To resize, go to "Size/Position" and, under "Text Box,” select "Resize Shape to Fit Text."</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To use the built-in charts, you will first need to edit the data for the chart on the Slide Master. Go to View &gt; Slide Master and then find the chart you’d like to edit. Right-click and select "Edit Data." When you are done editing, go back to the Home tab and insert a new slide based on that Slide Master.</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For some slide layouts, you will need to manually turn on the footer and/or slide numbers.</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For compelling SJSU imagery to use in your presentation, go to:</a:t>
            </a:r>
          </a:p>
          <a:p>
            <a:r>
              <a:rPr lang="en-US" sz="1100" dirty="0" smtClean="0">
                <a:solidFill>
                  <a:schemeClr val="bg1"/>
                </a:solidFill>
                <a:latin typeface="SJSU Spartan Regular" panose="02000000000000000000" pitchFamily="2" charset="0"/>
              </a:rPr>
              <a:t>go.sjsu.edu/</a:t>
            </a:r>
            <a:r>
              <a:rPr lang="en-US" sz="1100" dirty="0" err="1" smtClean="0">
                <a:solidFill>
                  <a:schemeClr val="bg1"/>
                </a:solidFill>
                <a:latin typeface="SJSU Spartan Regular" panose="02000000000000000000" pitchFamily="2" charset="0"/>
              </a:rPr>
              <a:t>photographylibrary</a:t>
            </a:r>
            <a:endParaRPr lang="en-US" sz="1100" dirty="0" smtClean="0">
              <a:solidFill>
                <a:schemeClr val="bg1"/>
              </a:solidFill>
              <a:latin typeface="SJSU Spartan Regular" panose="02000000000000000000" pitchFamily="2" charset="0"/>
            </a:endParaRPr>
          </a:p>
        </p:txBody>
      </p:sp>
    </p:spTree>
    <p:extLst>
      <p:ext uri="{BB962C8B-B14F-4D97-AF65-F5344CB8AC3E}">
        <p14:creationId xmlns:p14="http://schemas.microsoft.com/office/powerpoint/2010/main" val="1212981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mper - Gray Custom">
    <p:bg>
      <p:bgPr>
        <a:solidFill>
          <a:schemeClr val="accent3"/>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6" hasCustomPrompt="1"/>
          </p:nvPr>
        </p:nvSpPr>
        <p:spPr>
          <a:xfrm>
            <a:off x="0" y="0"/>
            <a:ext cx="9144000" cy="6858000"/>
          </a:xfrm>
        </p:spPr>
        <p:txBody>
          <a:bodyPr anchor="t" anchorCtr="0">
            <a:normAutofit/>
          </a:bodyPr>
          <a:lstStyle>
            <a:lvl1pPr algn="ctr">
              <a:defRPr sz="1400" baseline="0">
                <a:solidFill>
                  <a:schemeClr val="bg1"/>
                </a:solidFill>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7"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91059257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56461" y="4423779"/>
            <a:ext cx="8070182" cy="838033"/>
          </a:xfrm>
        </p:spPr>
        <p:txBody>
          <a:bodyPr>
            <a:noAutofit/>
          </a:bodyPr>
          <a:lstStyle>
            <a:lvl1pPr>
              <a:defRPr sz="6000">
                <a:solidFill>
                  <a:schemeClr val="bg1"/>
                </a:solidFill>
              </a:defRPr>
            </a:lvl1pPr>
          </a:lstStyle>
          <a:p>
            <a:r>
              <a:rPr lang="en-US" dirty="0" smtClean="0"/>
              <a:t>Section Heading</a:t>
            </a:r>
            <a:endParaRPr lang="en-US" dirty="0"/>
          </a:p>
        </p:txBody>
      </p:sp>
      <p:sp>
        <p:nvSpPr>
          <p:cNvPr id="4"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51835490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616411"/>
            <a:ext cx="7886700" cy="918243"/>
          </a:xfrm>
        </p:spPr>
        <p:txBody>
          <a:bodyPr/>
          <a:lstStyle>
            <a:lvl1pPr>
              <a:defRPr>
                <a:solidFill>
                  <a:srgbClr val="666666"/>
                </a:solidFill>
              </a:defRPr>
            </a:lvl1pPr>
          </a:lstStyle>
          <a:p>
            <a:r>
              <a:rPr lang="en-US" dirty="0" smtClean="0"/>
              <a:t>Section Head</a:t>
            </a:r>
            <a:endParaRPr lang="en-US" dirty="0"/>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628650" y="2695575"/>
            <a:ext cx="7886700" cy="2262188"/>
          </a:xfrm>
        </p:spPr>
        <p:txBody>
          <a:bodyPr/>
          <a:lstStyle>
            <a:lvl1pPr>
              <a:defRPr/>
            </a:lvl1pPr>
          </a:lstStyle>
          <a:p>
            <a:pPr lvl="0"/>
            <a:r>
              <a:rPr lang="en-US" dirty="0" smtClean="0"/>
              <a:t>Section Subhead</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61405549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 Smal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702012"/>
            <a:ext cx="7886700" cy="517190"/>
          </a:xfrm>
        </p:spPr>
        <p:txBody>
          <a:bodyPr>
            <a:normAutofit/>
          </a:bodyPr>
          <a:lstStyle>
            <a:lvl1pPr>
              <a:defRPr sz="1800" baseline="0">
                <a:solidFill>
                  <a:schemeClr val="tx2"/>
                </a:solidFill>
              </a:defRPr>
            </a:lvl1pPr>
          </a:lstStyle>
          <a:p>
            <a:r>
              <a:rPr lang="en-US" dirty="0" smtClean="0"/>
              <a:t>Small Header (less important or imagery is used)</a:t>
            </a:r>
            <a:endParaRPr lang="en-US" dirty="0"/>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2576262" y="2073318"/>
            <a:ext cx="3991476" cy="2262188"/>
          </a:xfrm>
        </p:spPr>
        <p:txBody>
          <a:bodyPr>
            <a:normAutofit/>
          </a:bodyPr>
          <a:lstStyle>
            <a:lvl1pPr>
              <a:defRPr sz="1600">
                <a:solidFill>
                  <a:srgbClr val="666666"/>
                </a:solidFill>
              </a:defRPr>
            </a:lvl1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Morbi</a:t>
            </a:r>
            <a:r>
              <a:rPr lang="en-US" dirty="0" smtClean="0"/>
              <a:t> </a:t>
            </a:r>
            <a:r>
              <a:rPr lang="en-US" dirty="0" err="1" smtClean="0"/>
              <a:t>tortor</a:t>
            </a:r>
            <a:r>
              <a:rPr lang="en-US" dirty="0" smtClean="0"/>
              <a:t> </a:t>
            </a:r>
            <a:r>
              <a:rPr lang="en-US" dirty="0" err="1" smtClean="0"/>
              <a:t>augue</a:t>
            </a:r>
            <a:r>
              <a:rPr lang="en-US" dirty="0" smtClean="0"/>
              <a:t>, </a:t>
            </a:r>
            <a:r>
              <a:rPr lang="en-US" dirty="0" err="1" smtClean="0"/>
              <a:t>fringilla</a:t>
            </a:r>
            <a:r>
              <a:rPr lang="en-US" dirty="0" smtClean="0"/>
              <a:t> in dui in, </a:t>
            </a:r>
            <a:r>
              <a:rPr lang="en-US" dirty="0" err="1" smtClean="0"/>
              <a:t>lobortis</a:t>
            </a:r>
            <a:r>
              <a:rPr lang="en-US" dirty="0" smtClean="0"/>
              <a:t> </a:t>
            </a:r>
            <a:r>
              <a:rPr lang="en-US" dirty="0" err="1" smtClean="0"/>
              <a:t>consequat</a:t>
            </a:r>
            <a:r>
              <a:rPr lang="en-US" dirty="0" smtClean="0"/>
              <a:t> </a:t>
            </a:r>
            <a:r>
              <a:rPr lang="en-US" dirty="0" err="1" smtClean="0"/>
              <a:t>odio</a:t>
            </a:r>
            <a:r>
              <a:rPr lang="en-US" dirty="0" smtClean="0"/>
              <a:t>. </a:t>
            </a:r>
            <a:endParaRPr lang="en-US" dirty="0"/>
          </a:p>
        </p:txBody>
      </p:sp>
      <p:sp>
        <p:nvSpPr>
          <p:cNvPr id="8"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90771316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Whit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6"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0024062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hit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6704767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hit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4688086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hite Two Column - Two-Line Headlin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0227378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hit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49790085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5487209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Blue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Tree>
    <p:extLst>
      <p:ext uri="{BB962C8B-B14F-4D97-AF65-F5344CB8AC3E}">
        <p14:creationId xmlns:p14="http://schemas.microsoft.com/office/powerpoint/2010/main" val="131110662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5826260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56140445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8262038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38872120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t>10/22/2019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t>‹#›</a:t>
            </a:fld>
            <a:endParaRPr lang="en-US"/>
          </a:p>
        </p:txBody>
      </p:sp>
    </p:spTree>
    <p:extLst>
      <p:ext uri="{BB962C8B-B14F-4D97-AF65-F5344CB8AC3E}">
        <p14:creationId xmlns:p14="http://schemas.microsoft.com/office/powerpoint/2010/main" val="242636565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20CAA55-633A-4C2B-B4AF-55896A67F102}" type="datetimeFigureOut">
              <a:rPr lang="en-US" smtClean="0"/>
              <a:t>10/22/2019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FFB7D6C-6209-48AC-A0DE-6AEE19A57B54}" type="slidenum">
              <a:rPr lang="en-US" smtClean="0"/>
              <a:t>‹#›</a:t>
            </a:fld>
            <a:endParaRPr lang="en-US"/>
          </a:p>
        </p:txBody>
      </p:sp>
    </p:spTree>
    <p:extLst>
      <p:ext uri="{BB962C8B-B14F-4D97-AF65-F5344CB8AC3E}">
        <p14:creationId xmlns:p14="http://schemas.microsoft.com/office/powerpoint/2010/main" val="241729982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04175959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129959221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p15="http://schemas.microsoft.com/office/powerpoint/2012/main" xmlns="">
        <p15:guide id="1" orient="horz" pos="2160" userDrawn="1">
          <p15:clr>
            <a:srgbClr val="FBAE40"/>
          </p15:clr>
        </p15:guide>
        <p15:guide id="2" pos="2880" userDrawn="1">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 Custom">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atin typeface="Helvetica Neue" panose="020B0604020202020204" pitchFamily="34" charset="0"/>
              </a:defRPr>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5" name="Title 1"/>
          <p:cNvSpPr>
            <a:spLocks noGrp="1"/>
          </p:cNvSpPr>
          <p:nvPr>
            <p:ph type="title" hasCustomPrompt="1"/>
          </p:nvPr>
        </p:nvSpPr>
        <p:spPr>
          <a:xfrm>
            <a:off x="568492" y="4808789"/>
            <a:ext cx="7886700" cy="1325563"/>
          </a:xfrm>
        </p:spPr>
        <p:txBody>
          <a:bodyPr/>
          <a:lstStyle>
            <a:lvl1pPr>
              <a:defRPr baseline="0"/>
            </a:lvl1pPr>
          </a:lstStyle>
          <a:p>
            <a:r>
              <a:rPr lang="en-US" dirty="0" smtClean="0"/>
              <a:t>Is your image dark enough</a:t>
            </a:r>
            <a:br>
              <a:rPr lang="en-US" dirty="0" smtClean="0"/>
            </a:br>
            <a:r>
              <a:rPr lang="en-US" dirty="0" smtClean="0"/>
              <a:t>to read white type over it?</a:t>
            </a:r>
            <a:endParaRPr lang="en-US" dirty="0"/>
          </a:p>
        </p:txBody>
      </p:sp>
    </p:spTree>
    <p:extLst>
      <p:ext uri="{BB962C8B-B14F-4D97-AF65-F5344CB8AC3E}">
        <p14:creationId xmlns:p14="http://schemas.microsoft.com/office/powerpoint/2010/main" val="17266989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 Walking on Campu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492" y="4808789"/>
            <a:ext cx="7886700" cy="1325563"/>
          </a:xfrm>
        </p:spPr>
        <p:txBody>
          <a:bodyPr/>
          <a:lstStyle>
            <a:lvl1pPr>
              <a:defRPr baseline="0"/>
            </a:lvl1pPr>
          </a:lstStyle>
          <a:p>
            <a:r>
              <a:rPr lang="en-US" dirty="0" smtClean="0"/>
              <a:t>Is your image dark enough</a:t>
            </a:r>
            <a:br>
              <a:rPr lang="en-US" dirty="0" smtClean="0"/>
            </a:br>
            <a:r>
              <a:rPr lang="en-US" dirty="0" smtClean="0"/>
              <a:t>to read white type over it?</a:t>
            </a:r>
            <a:endParaRPr lang="en-US" dirty="0"/>
          </a:p>
        </p:txBody>
      </p:sp>
    </p:spTree>
    <p:extLst>
      <p:ext uri="{BB962C8B-B14F-4D97-AF65-F5344CB8AC3E}">
        <p14:creationId xmlns:p14="http://schemas.microsoft.com/office/powerpoint/2010/main" val="16907034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Swimming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
        <p:nvSpPr>
          <p:cNvPr id="2" name="TextBox 1"/>
          <p:cNvSpPr txBox="1"/>
          <p:nvPr userDrawn="1"/>
        </p:nvSpPr>
        <p:spPr>
          <a:xfrm>
            <a:off x="3064328" y="783771"/>
            <a:ext cx="3015343" cy="584775"/>
          </a:xfrm>
          <a:prstGeom prst="rect">
            <a:avLst/>
          </a:prstGeom>
          <a:noFill/>
        </p:spPr>
        <p:txBody>
          <a:bodyPr wrap="square" rtlCol="0">
            <a:spAutoFit/>
          </a:bodyPr>
          <a:lstStyle/>
          <a:p>
            <a:r>
              <a:rPr lang="en-US" sz="1600" dirty="0" smtClean="0">
                <a:solidFill>
                  <a:schemeClr val="bg1"/>
                </a:solidFill>
                <a:latin typeface="Helvetica Neue" panose="02000503000000020004" pitchFamily="50"/>
              </a:rPr>
              <a:t>For compelling SJSU imagery:</a:t>
            </a:r>
          </a:p>
          <a:p>
            <a:r>
              <a:rPr lang="en-US" sz="1600" dirty="0" smtClean="0">
                <a:solidFill>
                  <a:schemeClr val="bg1"/>
                </a:solidFill>
                <a:latin typeface="Helvetica Neue" panose="02000503000000020004" pitchFamily="50"/>
              </a:rPr>
              <a:t>go.sjsu.edu/</a:t>
            </a:r>
            <a:r>
              <a:rPr lang="en-US" sz="1600" dirty="0" err="1" smtClean="0">
                <a:solidFill>
                  <a:schemeClr val="bg1"/>
                </a:solidFill>
                <a:latin typeface="Helvetica Neue" panose="02000503000000020004" pitchFamily="50"/>
              </a:rPr>
              <a:t>photographylibrary</a:t>
            </a:r>
            <a:endParaRPr lang="en-US" sz="1600" dirty="0">
              <a:solidFill>
                <a:schemeClr val="bg1"/>
              </a:solidFill>
              <a:latin typeface="Helvetica Neue" panose="02000503000000020004" pitchFamily="50"/>
            </a:endParaRPr>
          </a:p>
        </p:txBody>
      </p:sp>
    </p:spTree>
    <p:extLst>
      <p:ext uri="{BB962C8B-B14F-4D97-AF65-F5344CB8AC3E}">
        <p14:creationId xmlns:p14="http://schemas.microsoft.com/office/powerpoint/2010/main" val="29917073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 Custom with Blue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365847983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 Celebration with Blue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289475347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 Custom with Gray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238110210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 Celebration with Gray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363370413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 Custom with Top Headline">
    <p:bg>
      <p:bgPr>
        <a:solidFill>
          <a:schemeClr val="bg1"/>
        </a:solidFill>
        <a:effectLst/>
      </p:bgPr>
    </p:bg>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smtClean="0"/>
              <a:t>Single iconic shots work well</a:t>
            </a:r>
            <a:endParaRPr lang="en-US" dirty="0"/>
          </a:p>
        </p:txBody>
      </p:sp>
    </p:spTree>
    <p:extLst>
      <p:ext uri="{BB962C8B-B14F-4D97-AF65-F5344CB8AC3E}">
        <p14:creationId xmlns:p14="http://schemas.microsoft.com/office/powerpoint/2010/main" val="332066157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 Tower Hal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smtClean="0"/>
              <a:t>Single iconic shots work well</a:t>
            </a:r>
            <a:endParaRPr lang="en-US" dirty="0"/>
          </a:p>
        </p:txBody>
      </p:sp>
    </p:spTree>
    <p:extLst>
      <p:ext uri="{BB962C8B-B14F-4D97-AF65-F5344CB8AC3E}">
        <p14:creationId xmlns:p14="http://schemas.microsoft.com/office/powerpoint/2010/main" val="209353202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mage - Classroom with Centered Headli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smtClean="0"/>
              <a:t>Slide Headline</a:t>
            </a:r>
            <a:endParaRPr lang="en-US" dirty="0"/>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smtClean="0"/>
              <a:t>click here to insert</a:t>
            </a:r>
            <a:br>
              <a:rPr lang="en-US" dirty="0" smtClean="0"/>
            </a:br>
            <a:r>
              <a:rPr lang="en-US" dirty="0" smtClean="0"/>
              <a:t>body copy, use</a:t>
            </a:r>
            <a:br>
              <a:rPr lang="en-US" dirty="0" smtClean="0"/>
            </a:br>
            <a:r>
              <a:rPr lang="en-US" dirty="0" smtClean="0"/>
              <a:t>Shift + Enter for</a:t>
            </a:r>
            <a:br>
              <a:rPr lang="en-US" dirty="0" smtClean="0"/>
            </a:br>
            <a:r>
              <a:rPr lang="en-US" dirty="0" smtClean="0"/>
              <a:t>closer line-breaks.</a:t>
            </a:r>
          </a:p>
        </p:txBody>
      </p:sp>
    </p:spTree>
    <p:extLst>
      <p:ext uri="{BB962C8B-B14F-4D97-AF65-F5344CB8AC3E}">
        <p14:creationId xmlns:p14="http://schemas.microsoft.com/office/powerpoint/2010/main" val="105818682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mage - Custom with Centered Headline">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a:solidFill>
                  <a:schemeClr val="bg1"/>
                </a:solidFill>
                <a:latin typeface="Helvetica Neue" panose="020B0604020202020204" pitchFamily="34" charset="0"/>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smtClean="0"/>
              <a:t>Slide Headline</a:t>
            </a:r>
            <a:endParaRPr lang="en-US" dirty="0"/>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smtClean="0"/>
              <a:t>click here to insert</a:t>
            </a:r>
            <a:br>
              <a:rPr lang="en-US" dirty="0" smtClean="0"/>
            </a:br>
            <a:r>
              <a:rPr lang="en-US" dirty="0" smtClean="0"/>
              <a:t>body copy, use</a:t>
            </a:r>
            <a:br>
              <a:rPr lang="en-US" dirty="0" smtClean="0"/>
            </a:br>
            <a:r>
              <a:rPr lang="en-US" dirty="0" smtClean="0"/>
              <a:t>Shift + Enter for</a:t>
            </a:r>
            <a:br>
              <a:rPr lang="en-US" dirty="0" smtClean="0"/>
            </a:br>
            <a:r>
              <a:rPr lang="en-US" dirty="0" smtClean="0"/>
              <a:t>closer line-breaks.</a:t>
            </a:r>
          </a:p>
        </p:txBody>
      </p:sp>
    </p:spTree>
    <p:extLst>
      <p:ext uri="{BB962C8B-B14F-4D97-AF65-F5344CB8AC3E}">
        <p14:creationId xmlns:p14="http://schemas.microsoft.com/office/powerpoint/2010/main" val="106694527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Image - Right Column">
    <p:bg>
      <p:bgPr>
        <a:solidFill>
          <a:schemeClr val="tx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457200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smtClean="0"/>
              <a:t>Click image logo to insert picture.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628650" y="702009"/>
            <a:ext cx="5314950" cy="629487"/>
          </a:xfrm>
        </p:spPr>
        <p:txBody>
          <a:bodyPr/>
          <a:lstStyle>
            <a:lvl1pPr>
              <a:defRPr>
                <a:latin typeface="SJSU Spartan Regular" panose="02000000000000000000" pitchFamily="2" charset="0"/>
              </a:defRPr>
            </a:lvl1pPr>
          </a:lstStyle>
          <a:p>
            <a:r>
              <a:rPr lang="en-US" dirty="0" smtClean="0"/>
              <a:t>Headline</a:t>
            </a:r>
            <a:endParaRPr lang="en-US" dirty="0"/>
          </a:p>
        </p:txBody>
      </p:sp>
      <p:sp>
        <p:nvSpPr>
          <p:cNvPr id="6" name="Text Placeholder 5"/>
          <p:cNvSpPr>
            <a:spLocks noGrp="1"/>
          </p:cNvSpPr>
          <p:nvPr>
            <p:ph type="body" sz="quarter" idx="11" hasCustomPrompt="1"/>
          </p:nvPr>
        </p:nvSpPr>
        <p:spPr>
          <a:xfrm>
            <a:off x="628651" y="1416385"/>
            <a:ext cx="5314949"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Subheading</a:t>
            </a:r>
          </a:p>
        </p:txBody>
      </p:sp>
      <p:sp>
        <p:nvSpPr>
          <p:cNvPr id="8" name="Text Placeholder 7"/>
          <p:cNvSpPr>
            <a:spLocks noGrp="1"/>
          </p:cNvSpPr>
          <p:nvPr>
            <p:ph type="body" sz="quarter" idx="12" hasCustomPrompt="1"/>
          </p:nvPr>
        </p:nvSpPr>
        <p:spPr>
          <a:xfrm>
            <a:off x="628650" y="2033504"/>
            <a:ext cx="3943350"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smtClean="0"/>
              <a:t>Click here to insert body copy</a:t>
            </a:r>
          </a:p>
        </p:txBody>
      </p:sp>
    </p:spTree>
    <p:extLst>
      <p:ext uri="{BB962C8B-B14F-4D97-AF65-F5344CB8AC3E}">
        <p14:creationId xmlns:p14="http://schemas.microsoft.com/office/powerpoint/2010/main" val="317892538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mage - Left Column">
    <p:bg>
      <p:bgPr>
        <a:solidFill>
          <a:schemeClr val="bg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smtClean="0"/>
              <a:t>Click image logo to insert picture.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4800600" y="702009"/>
            <a:ext cx="4138863" cy="629487"/>
          </a:xfrm>
        </p:spPr>
        <p:txBody>
          <a:bodyPr/>
          <a:lstStyle>
            <a:lvl1pPr>
              <a:defRPr>
                <a:latin typeface="SJSU Spartan Regular" panose="02000000000000000000" pitchFamily="2" charset="0"/>
              </a:defRPr>
            </a:lvl1pPr>
          </a:lstStyle>
          <a:p>
            <a:r>
              <a:rPr lang="en-US" dirty="0" smtClean="0"/>
              <a:t>Headline</a:t>
            </a:r>
            <a:endParaRPr lang="en-US" dirty="0"/>
          </a:p>
        </p:txBody>
      </p:sp>
      <p:sp>
        <p:nvSpPr>
          <p:cNvPr id="6" name="Text Placeholder 5"/>
          <p:cNvSpPr>
            <a:spLocks noGrp="1"/>
          </p:cNvSpPr>
          <p:nvPr>
            <p:ph type="body" sz="quarter" idx="11" hasCustomPrompt="1"/>
          </p:nvPr>
        </p:nvSpPr>
        <p:spPr>
          <a:xfrm>
            <a:off x="4800601" y="1416385"/>
            <a:ext cx="4138863"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Subheading</a:t>
            </a:r>
          </a:p>
        </p:txBody>
      </p:sp>
      <p:sp>
        <p:nvSpPr>
          <p:cNvPr id="8" name="Text Placeholder 7"/>
          <p:cNvSpPr>
            <a:spLocks noGrp="1"/>
          </p:cNvSpPr>
          <p:nvPr>
            <p:ph type="body" sz="quarter" idx="12" hasCustomPrompt="1"/>
          </p:nvPr>
        </p:nvSpPr>
        <p:spPr>
          <a:xfrm>
            <a:off x="4800600" y="2033504"/>
            <a:ext cx="4138863"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smtClean="0"/>
              <a:t>Click here to insert body copy</a:t>
            </a:r>
          </a:p>
        </p:txBody>
      </p:sp>
    </p:spTree>
    <p:extLst>
      <p:ext uri="{BB962C8B-B14F-4D97-AF65-F5344CB8AC3E}">
        <p14:creationId xmlns:p14="http://schemas.microsoft.com/office/powerpoint/2010/main" val="81210790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Custom with Primary Mark">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baseline="0">
                <a:solidFill>
                  <a:schemeClr val="bg1"/>
                </a:solidFill>
                <a:latin typeface="Helvetica Neue" panose="020B0604020202020204" pitchFamily="34" charset="0"/>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6" name="Title 1" descr="SJSU Primary Mark" title="SJSU Primary Mark"/>
          <p:cNvSpPr>
            <a:spLocks noGrp="1"/>
          </p:cNvSpPr>
          <p:nvPr>
            <p:ph type="title" hasCustomPrompt="1"/>
          </p:nvPr>
        </p:nvSpPr>
        <p:spPr>
          <a:xfrm>
            <a:off x="2157984" y="3264408"/>
            <a:ext cx="4837176" cy="905256"/>
          </a:xfrm>
          <a:blipFill>
            <a:blip r:embed="rId2"/>
            <a:stretch>
              <a:fillRect/>
            </a:stretch>
          </a:blipFill>
        </p:spPr>
        <p:txBody>
          <a:bodyPr/>
          <a:lstStyle>
            <a:lvl1pPr>
              <a:defRPr baseline="0"/>
            </a:lvl1pPr>
          </a:lstStyle>
          <a:p>
            <a:r>
              <a:rPr lang="en-US" dirty="0" smtClean="0"/>
              <a:t> </a:t>
            </a:r>
            <a:endParaRPr lang="en-US" dirty="0"/>
          </a:p>
        </p:txBody>
      </p:sp>
    </p:spTree>
    <p:extLst>
      <p:ext uri="{BB962C8B-B14F-4D97-AF65-F5344CB8AC3E}">
        <p14:creationId xmlns:p14="http://schemas.microsoft.com/office/powerpoint/2010/main" val="348927823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ue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543625441"/>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413335830"/>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51365510"/>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7948463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Gold -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2996127049"/>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1856341872"/>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216628881"/>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12929951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ue Two-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4039942456"/>
              </p:ext>
            </p:extLst>
          </p:nvPr>
        </p:nvGraphicFramePr>
        <p:xfrm>
          <a:off x="122128" y="711230"/>
          <a:ext cx="3162953"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p:cNvGraphicFramePr/>
          <p:nvPr userDrawn="1">
            <p:extLst>
              <p:ext uri="{D42A27DB-BD31-4B8C-83A1-F6EECF244321}">
                <p14:modId xmlns:p14="http://schemas.microsoft.com/office/powerpoint/2010/main" val="1447531141"/>
              </p:ext>
            </p:extLst>
          </p:nvPr>
        </p:nvGraphicFramePr>
        <p:xfrm>
          <a:off x="5883967" y="711230"/>
          <a:ext cx="3162956"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1" hasCustomPrompt="1"/>
          </p:nvPr>
        </p:nvSpPr>
        <p:spPr>
          <a:xfrm>
            <a:off x="3285084" y="711229"/>
            <a:ext cx="2598884" cy="1438413"/>
          </a:xfrm>
          <a:prstGeom prst="rect">
            <a:avLst/>
          </a:prstGeom>
          <a:solidFill>
            <a:schemeClr val="tx2"/>
          </a:solidFill>
        </p:spPr>
        <p:txBody>
          <a:bodyPr anchor="ctr"/>
          <a:lstStyle>
            <a:lvl1pPr marL="0" indent="0">
              <a:buFontTx/>
              <a:buNone/>
              <a:defRPr sz="1800" baseline="0">
                <a:solidFill>
                  <a:schemeClr val="bg1"/>
                </a:solidFill>
                <a:latin typeface="SJSU Spartan Bold" panose="02000000000000000000" pitchFamily="2" charset="0"/>
              </a:defRPr>
            </a:lvl1pPr>
            <a:lvl2pPr marL="457200" indent="0">
              <a:buFontTx/>
              <a:buNone/>
              <a:defRPr sz="1800">
                <a:latin typeface="SJSU Spartan Regular" panose="02000000000000000000" pitchFamily="2" charset="0"/>
              </a:defRPr>
            </a:lvl2pPr>
            <a:lvl3pPr marL="914400" indent="0">
              <a:buFontTx/>
              <a:buNone/>
              <a:defRPr sz="1600">
                <a:latin typeface="SJSU Spartan Regular" panose="02000000000000000000" pitchFamily="2" charset="0"/>
              </a:defRPr>
            </a:lvl3pPr>
            <a:lvl4pPr marL="1371600" indent="0">
              <a:buFontTx/>
              <a:buNone/>
              <a:defRPr sz="1400">
                <a:latin typeface="SJSU Spartan Regular" panose="02000000000000000000" pitchFamily="2" charset="0"/>
              </a:defRPr>
            </a:lvl4pPr>
            <a:lvl5pPr marL="1828800" indent="0">
              <a:buFontTx/>
              <a:buNone/>
              <a:defRPr sz="1400">
                <a:latin typeface="SJSU Spartan Regular" panose="02000000000000000000" pitchFamily="2" charset="0"/>
              </a:defRPr>
            </a:lvl5pPr>
          </a:lstStyle>
          <a:p>
            <a:pPr lvl="0"/>
            <a:r>
              <a:rPr lang="en-US" dirty="0" smtClean="0"/>
              <a:t>Subheading Line 1</a:t>
            </a:r>
            <a:br>
              <a:rPr lang="en-US" dirty="0" smtClean="0"/>
            </a:br>
            <a:r>
              <a:rPr lang="en-US" dirty="0" smtClean="0"/>
              <a:t>Subheading</a:t>
            </a:r>
          </a:p>
        </p:txBody>
      </p:sp>
      <p:sp>
        <p:nvSpPr>
          <p:cNvPr id="10" name="Rectangle 9"/>
          <p:cNvSpPr/>
          <p:nvPr userDrawn="1"/>
        </p:nvSpPr>
        <p:spPr>
          <a:xfrm>
            <a:off x="3285083" y="1799342"/>
            <a:ext cx="2598884" cy="43305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lnSpc>
                <a:spcPct val="150000"/>
              </a:lnSpc>
            </a:pPr>
            <a:r>
              <a:rPr lang="en-US" sz="1200" spc="0" dirty="0" smtClean="0">
                <a:latin typeface="Helvetica Neue" panose="020B0604020202020204" pitchFamily="34" charset="0"/>
              </a:rPr>
              <a:t>Lorem ipsum dolor sit </a:t>
            </a:r>
            <a:r>
              <a:rPr lang="en-US" sz="1200" spc="0" dirty="0" err="1" smtClean="0">
                <a:latin typeface="Helvetica Neue" panose="020B0604020202020204" pitchFamily="34" charset="0"/>
              </a:rPr>
              <a:t>amet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consectetur</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adipiscing</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elit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sed</a:t>
            </a:r>
            <a:r>
              <a:rPr lang="en-US" sz="1200" spc="0" dirty="0" smtClean="0">
                <a:latin typeface="Helvetica Neue" panose="020B0604020202020204" pitchFamily="34" charset="0"/>
              </a:rPr>
              <a:t> do </a:t>
            </a:r>
            <a:r>
              <a:rPr lang="en-US" sz="1200" spc="0" dirty="0" err="1" smtClean="0">
                <a:latin typeface="Helvetica Neue" panose="020B0604020202020204" pitchFamily="34" charset="0"/>
              </a:rPr>
              <a:t>eiusmod</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tempor</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incididunt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labore</a:t>
            </a:r>
            <a:r>
              <a:rPr lang="en-US" sz="1200" spc="0" dirty="0" smtClean="0">
                <a:latin typeface="Helvetica Neue" panose="020B0604020202020204" pitchFamily="34" charset="0"/>
              </a:rPr>
              <a:t> et </a:t>
            </a:r>
            <a:r>
              <a:rPr lang="en-US" sz="1200" spc="0" dirty="0" err="1" smtClean="0">
                <a:latin typeface="Helvetica Neue" panose="020B0604020202020204" pitchFamily="34" charset="0"/>
              </a:rPr>
              <a:t>dolore</a:t>
            </a:r>
            <a:r>
              <a:rPr lang="en-US" sz="1200" spc="0" dirty="0" smtClean="0">
                <a:latin typeface="Helvetica Neue" panose="020B0604020202020204" pitchFamily="34" charset="0"/>
              </a:rPr>
              <a:t> magna </a:t>
            </a:r>
            <a:r>
              <a:rPr lang="en-US" sz="1200" spc="0" dirty="0" err="1" smtClean="0">
                <a:latin typeface="Helvetica Neue" panose="020B0604020202020204" pitchFamily="34" charset="0"/>
              </a:rPr>
              <a:t>aliqua</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enim</a:t>
            </a:r>
            <a:r>
              <a:rPr lang="en-US" sz="1200" spc="0" dirty="0" smtClean="0">
                <a:latin typeface="Helvetica Neue" panose="020B0604020202020204" pitchFamily="34" charset="0"/>
              </a:rPr>
              <a:t> ad minim </a:t>
            </a:r>
            <a:r>
              <a:rPr lang="en-US" sz="1200" spc="0" dirty="0" err="1" smtClean="0">
                <a:latin typeface="Helvetica Neue" panose="020B0604020202020204" pitchFamily="34" charset="0"/>
              </a:rPr>
              <a:t>veniam</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quis</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nostrud</a:t>
            </a:r>
            <a:r>
              <a:rPr lang="en-US" sz="1200" spc="0" dirty="0" smtClean="0">
                <a:latin typeface="Helvetica Neue" panose="020B0604020202020204" pitchFamily="34" charset="0"/>
              </a:rPr>
              <a:t> exercitation </a:t>
            </a:r>
            <a:r>
              <a:rPr lang="en-US" sz="1200" spc="0" dirty="0" err="1" smtClean="0">
                <a:latin typeface="Helvetica Neue" panose="020B0604020202020204" pitchFamily="34" charset="0"/>
              </a:rPr>
              <a:t>ullamco</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laboris</a:t>
            </a:r>
            <a:r>
              <a:rPr lang="en-US" sz="1200" spc="0" dirty="0" smtClean="0">
                <a:latin typeface="Helvetica Neue" panose="020B0604020202020204" pitchFamily="34" charset="0"/>
              </a:rPr>
              <a:t> nisi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aliquip</a:t>
            </a:r>
            <a:r>
              <a:rPr lang="en-US" sz="1200" spc="0" dirty="0" smtClean="0">
                <a:latin typeface="Helvetica Neue" panose="020B0604020202020204" pitchFamily="34" charset="0"/>
              </a:rPr>
              <a:t> ex </a:t>
            </a:r>
            <a:r>
              <a:rPr lang="en-US" sz="1200" spc="0" dirty="0" err="1" smtClean="0">
                <a:latin typeface="Helvetica Neue" panose="020B0604020202020204" pitchFamily="34" charset="0"/>
              </a:rPr>
              <a:t>ea</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commodo</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consequat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Duis</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aute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irure</a:t>
            </a:r>
            <a:r>
              <a:rPr lang="en-US" sz="1200" spc="0" dirty="0" smtClean="0">
                <a:latin typeface="Helvetica Neue" panose="020B0604020202020204" pitchFamily="34" charset="0"/>
              </a:rPr>
              <a:t> dolor in </a:t>
            </a:r>
            <a:r>
              <a:rPr lang="en-US" sz="1200" spc="0" dirty="0" err="1" smtClean="0">
                <a:latin typeface="Helvetica Neue" panose="020B0604020202020204" pitchFamily="34" charset="0"/>
              </a:rPr>
              <a:t>reprehenderit</a:t>
            </a:r>
            <a:r>
              <a:rPr lang="en-US" sz="1200" spc="0" dirty="0" smtClean="0">
                <a:latin typeface="Helvetica Neue" panose="020B0604020202020204" pitchFamily="34" charset="0"/>
              </a:rPr>
              <a:t> in </a:t>
            </a:r>
            <a:r>
              <a:rPr lang="en-US" sz="1200" spc="0" dirty="0" err="1" smtClean="0">
                <a:latin typeface="Helvetica Neue" panose="020B0604020202020204" pitchFamily="34" charset="0"/>
              </a:rPr>
              <a:t>voluptate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velit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esse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cillum</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dolore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eu</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fugiat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nulla</a:t>
            </a:r>
            <a:r>
              <a:rPr lang="en-US" sz="1200" spc="0" dirty="0" smtClean="0">
                <a:latin typeface="Helvetica Neue" panose="020B0604020202020204" pitchFamily="34" charset="0"/>
              </a:rPr>
              <a:t>.</a:t>
            </a:r>
            <a:endParaRPr lang="en-US" sz="1200" spc="0" dirty="0">
              <a:latin typeface="Helvetica Neue" panose="020B0604020202020204" pitchFamily="34" charset="0"/>
            </a:endParaRPr>
          </a:p>
        </p:txBody>
      </p:sp>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4"/>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2"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86879949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lum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2" name="Chart 11"/>
          <p:cNvGraphicFramePr/>
          <p:nvPr userDrawn="1">
            <p:extLst>
              <p:ext uri="{D42A27DB-BD31-4B8C-83A1-F6EECF244321}">
                <p14:modId xmlns:p14="http://schemas.microsoft.com/office/powerpoint/2010/main" val="1480934478"/>
              </p:ext>
            </p:extLst>
          </p:nvPr>
        </p:nvGraphicFramePr>
        <p:xfrm>
          <a:off x="475934" y="925158"/>
          <a:ext cx="1761941" cy="52510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2"/>
          <p:cNvGraphicFramePr/>
          <p:nvPr userDrawn="1">
            <p:extLst>
              <p:ext uri="{D42A27DB-BD31-4B8C-83A1-F6EECF244321}">
                <p14:modId xmlns:p14="http://schemas.microsoft.com/office/powerpoint/2010/main" val="453936038"/>
              </p:ext>
            </p:extLst>
          </p:nvPr>
        </p:nvGraphicFramePr>
        <p:xfrm>
          <a:off x="2502569" y="925158"/>
          <a:ext cx="2414530" cy="52510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p:cNvGraphicFramePr/>
          <p:nvPr userDrawn="1">
            <p:extLst>
              <p:ext uri="{D42A27DB-BD31-4B8C-83A1-F6EECF244321}">
                <p14:modId xmlns:p14="http://schemas.microsoft.com/office/powerpoint/2010/main" val="2747769721"/>
              </p:ext>
            </p:extLst>
          </p:nvPr>
        </p:nvGraphicFramePr>
        <p:xfrm>
          <a:off x="4917099" y="925158"/>
          <a:ext cx="4129825" cy="5251054"/>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9"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117858263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arked Line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7" name="Chart 16"/>
          <p:cNvGraphicFramePr/>
          <p:nvPr userDrawn="1">
            <p:extLst>
              <p:ext uri="{D42A27DB-BD31-4B8C-83A1-F6EECF244321}">
                <p14:modId xmlns:p14="http://schemas.microsoft.com/office/powerpoint/2010/main" val="3496389544"/>
              </p:ext>
            </p:extLst>
          </p:nvPr>
        </p:nvGraphicFramePr>
        <p:xfrm>
          <a:off x="122129" y="962200"/>
          <a:ext cx="5123640" cy="5167699"/>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p:cNvSpPr txBox="1"/>
          <p:nvPr userDrawn="1"/>
        </p:nvSpPr>
        <p:spPr>
          <a:xfrm>
            <a:off x="6220326" y="1426173"/>
            <a:ext cx="2826597" cy="1329595"/>
          </a:xfrm>
          <a:prstGeom prst="rect">
            <a:avLst/>
          </a:prstGeom>
          <a:noFill/>
        </p:spPr>
        <p:txBody>
          <a:bodyPr wrap="square" rtlCol="0">
            <a:spAutoFit/>
          </a:bodyPr>
          <a:lstStyle/>
          <a:p>
            <a:pPr>
              <a:lnSpc>
                <a:spcPts val="4800"/>
              </a:lnSpc>
            </a:pPr>
            <a:r>
              <a:rPr lang="en-US" sz="7200" dirty="0" smtClean="0">
                <a:solidFill>
                  <a:schemeClr val="tx2"/>
                </a:solidFill>
                <a:latin typeface="SJSU Spartan Bold" panose="02000000000000000000" pitchFamily="2" charset="0"/>
              </a:rPr>
              <a:t>36%</a:t>
            </a:r>
          </a:p>
          <a:p>
            <a:pPr>
              <a:lnSpc>
                <a:spcPts val="4800"/>
              </a:lnSpc>
            </a:pPr>
            <a:r>
              <a:rPr lang="en-US" sz="4000" dirty="0" smtClean="0">
                <a:solidFill>
                  <a:srgbClr val="666666"/>
                </a:solidFill>
                <a:latin typeface="SJSU Spartan Bold" panose="02000000000000000000" pitchFamily="2" charset="0"/>
              </a:rPr>
              <a:t>Increase</a:t>
            </a:r>
          </a:p>
        </p:txBody>
      </p:sp>
      <p:sp>
        <p:nvSpPr>
          <p:cNvPr id="19" name="TextBox 18"/>
          <p:cNvSpPr txBox="1"/>
          <p:nvPr userDrawn="1"/>
        </p:nvSpPr>
        <p:spPr>
          <a:xfrm>
            <a:off x="6220326" y="2755768"/>
            <a:ext cx="2446902" cy="830997"/>
          </a:xfrm>
          <a:prstGeom prst="rect">
            <a:avLst/>
          </a:prstGeom>
          <a:noFill/>
        </p:spPr>
        <p:txBody>
          <a:bodyPr wrap="square" numCol="2" rtlCol="0">
            <a:spAutoFit/>
          </a:bodyPr>
          <a:lstStyle/>
          <a:p>
            <a:r>
              <a:rPr lang="en-US" sz="1200" dirty="0" smtClean="0">
                <a:latin typeface="SJSU Spartan Regular" panose="02000000000000000000" pitchFamily="2" charset="0"/>
              </a:rPr>
              <a:t>Blue Total</a:t>
            </a:r>
          </a:p>
          <a:p>
            <a:r>
              <a:rPr lang="en-US" sz="1200" dirty="0" smtClean="0">
                <a:solidFill>
                  <a:srgbClr val="666666"/>
                </a:solidFill>
                <a:latin typeface="SJSU Spartan Regular" panose="02000000000000000000" pitchFamily="2" charset="0"/>
              </a:rPr>
              <a:t>250,000</a:t>
            </a:r>
          </a:p>
          <a:p>
            <a:endParaRPr lang="en-US" sz="1200" dirty="0" smtClean="0">
              <a:latin typeface="SJSU Spartan Regular" panose="02000000000000000000" pitchFamily="2" charset="0"/>
            </a:endParaRPr>
          </a:p>
          <a:p>
            <a:endParaRPr lang="en-US" sz="1200" dirty="0" smtClean="0">
              <a:latin typeface="SJSU Spartan Regular" panose="02000000000000000000" pitchFamily="2" charset="0"/>
            </a:endParaRPr>
          </a:p>
          <a:p>
            <a:pPr marL="280988" indent="0"/>
            <a:r>
              <a:rPr lang="en-US" sz="1200" dirty="0" smtClean="0">
                <a:latin typeface="SJSU Spartan Regular" panose="02000000000000000000" pitchFamily="2" charset="0"/>
              </a:rPr>
              <a:t>Gold</a:t>
            </a:r>
            <a:r>
              <a:rPr lang="en-US" sz="1200" baseline="0" dirty="0" smtClean="0">
                <a:latin typeface="SJSU Spartan Regular" panose="02000000000000000000" pitchFamily="2" charset="0"/>
              </a:rPr>
              <a:t> Total</a:t>
            </a:r>
            <a:endParaRPr lang="en-US" sz="1200" dirty="0" smtClean="0">
              <a:latin typeface="SJSU Spartan Regular" panose="02000000000000000000" pitchFamily="2" charset="0"/>
            </a:endParaRPr>
          </a:p>
          <a:p>
            <a:pPr marL="465138" indent="0"/>
            <a:r>
              <a:rPr lang="en-US" sz="1200" dirty="0" smtClean="0">
                <a:solidFill>
                  <a:srgbClr val="666666"/>
                </a:solidFill>
                <a:latin typeface="SJSU Spartan Regular" panose="02000000000000000000" pitchFamily="2" charset="0"/>
              </a:rPr>
              <a:t>250,000</a:t>
            </a:r>
          </a:p>
          <a:p>
            <a:pPr marL="465138" indent="0"/>
            <a:endParaRPr lang="en-US" sz="1200" dirty="0">
              <a:latin typeface="SJSU Spartan Regular" panose="02000000000000000000" pitchFamily="2" charset="0"/>
            </a:endParaRPr>
          </a:p>
        </p:txBody>
      </p:sp>
      <p:sp>
        <p:nvSpPr>
          <p:cNvPr id="20" name="TextBox 19"/>
          <p:cNvSpPr txBox="1"/>
          <p:nvPr userDrawn="1"/>
        </p:nvSpPr>
        <p:spPr>
          <a:xfrm>
            <a:off x="6220326" y="3586765"/>
            <a:ext cx="2446902" cy="584775"/>
          </a:xfrm>
          <a:prstGeom prst="rect">
            <a:avLst/>
          </a:prstGeom>
          <a:solidFill>
            <a:schemeClr val="tx2"/>
          </a:solidFill>
        </p:spPr>
        <p:txBody>
          <a:bodyPr wrap="square" numCol="1" rtlCol="0">
            <a:spAutoFit/>
          </a:bodyPr>
          <a:lstStyle/>
          <a:p>
            <a:r>
              <a:rPr lang="en-US" sz="1200" dirty="0" smtClean="0">
                <a:solidFill>
                  <a:schemeClr val="bg1"/>
                </a:solidFill>
                <a:latin typeface="SJSU Spartan Regular" panose="02000000000000000000" pitchFamily="2" charset="0"/>
              </a:rPr>
              <a:t>Total End of the Year Values</a:t>
            </a:r>
          </a:p>
          <a:p>
            <a:r>
              <a:rPr lang="en-US" sz="2000" b="1" dirty="0" smtClean="0">
                <a:solidFill>
                  <a:schemeClr val="bg1"/>
                </a:solidFill>
                <a:latin typeface="SJSU Spartan Regular" panose="02000000000000000000" pitchFamily="2" charset="0"/>
              </a:rPr>
              <a:t>148</a:t>
            </a:r>
            <a:r>
              <a:rPr lang="en-US" sz="2000" b="1" baseline="0" dirty="0" smtClean="0">
                <a:solidFill>
                  <a:schemeClr val="bg1"/>
                </a:solidFill>
                <a:latin typeface="SJSU Spartan Regular" panose="02000000000000000000" pitchFamily="2" charset="0"/>
              </a:rPr>
              <a:t> Million</a:t>
            </a:r>
            <a:endParaRPr lang="en-US" sz="2000" b="1" dirty="0">
              <a:solidFill>
                <a:schemeClr val="bg1"/>
              </a:solidFill>
              <a:latin typeface="SJSU Spartan Regular" panose="02000000000000000000" pitchFamily="2" charset="0"/>
            </a:endParaRPr>
          </a:p>
        </p:txBody>
      </p:sp>
      <p:sp>
        <p:nvSpPr>
          <p:cNvPr id="21" name="TextBox 20"/>
          <p:cNvSpPr txBox="1"/>
          <p:nvPr userDrawn="1"/>
        </p:nvSpPr>
        <p:spPr>
          <a:xfrm>
            <a:off x="6220325" y="4211100"/>
            <a:ext cx="2826597" cy="1361911"/>
          </a:xfrm>
          <a:prstGeom prst="rect">
            <a:avLst/>
          </a:prstGeom>
          <a:noFill/>
        </p:spPr>
        <p:txBody>
          <a:bodyPr wrap="square" numCol="1" rtlCol="0">
            <a:spAutoFit/>
          </a:bodyPr>
          <a:lstStyle/>
          <a:p>
            <a:pPr>
              <a:lnSpc>
                <a:spcPct val="150000"/>
              </a:lnSpc>
            </a:pPr>
            <a:r>
              <a:rPr lang="en-US" sz="1100" dirty="0" smtClean="0">
                <a:solidFill>
                  <a:schemeClr val="tx1"/>
                </a:solidFill>
                <a:latin typeface="SJSU Spartan Regular" panose="02000000000000000000" pitchFamily="2" charset="0"/>
              </a:rPr>
              <a:t>Lorem ipsum dolor sit </a:t>
            </a:r>
            <a:r>
              <a:rPr lang="en-US" sz="1100" dirty="0" err="1" smtClean="0">
                <a:solidFill>
                  <a:schemeClr val="tx1"/>
                </a:solidFill>
                <a:latin typeface="SJSU Spartan Regular" panose="02000000000000000000" pitchFamily="2" charset="0"/>
              </a:rPr>
              <a:t>amet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consectetur</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adipiscing</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elit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Vestibulum</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elementum</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nulla</a:t>
            </a:r>
            <a:r>
              <a:rPr lang="en-US" sz="1100" dirty="0" smtClean="0">
                <a:solidFill>
                  <a:schemeClr val="tx1"/>
                </a:solidFill>
                <a:latin typeface="SJSU Spartan Regular" panose="02000000000000000000" pitchFamily="2" charset="0"/>
              </a:rPr>
              <a:t> sit </a:t>
            </a:r>
            <a:r>
              <a:rPr lang="en-US" sz="1100" dirty="0" err="1" smtClean="0">
                <a:solidFill>
                  <a:schemeClr val="tx1"/>
                </a:solidFill>
                <a:latin typeface="SJSU Spartan Regular" panose="02000000000000000000" pitchFamily="2" charset="0"/>
              </a:rPr>
              <a:t>amet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tincidunt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rhoncus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Cras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eget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purus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lacinia</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nisl</a:t>
            </a:r>
            <a:r>
              <a:rPr lang="en-US" sz="1100" dirty="0" smtClean="0">
                <a:solidFill>
                  <a:schemeClr val="tx1"/>
                </a:solidFill>
                <a:latin typeface="SJSU Spartan Regular" panose="02000000000000000000" pitchFamily="2" charset="0"/>
              </a:rPr>
              <a:t>.</a:t>
            </a:r>
          </a:p>
        </p:txBody>
      </p:sp>
      <p:sp>
        <p:nvSpPr>
          <p:cNvPr id="10" name="Text Placeholder 22"/>
          <p:cNvSpPr>
            <a:spLocks noGrp="1" noChangeAspect="1"/>
          </p:cNvSpPr>
          <p:nvPr>
            <p:ph type="body" sz="quarter" idx="17"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1"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205346871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51757895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67651782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0156637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69955824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87197868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07176511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solidFill>
                  <a:prstClr val="black"/>
                </a:solidFill>
              </a:rPr>
              <a:pPr/>
              <a:t>10/22/2019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11310520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91917502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91401781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p15="http://schemas.microsoft.com/office/powerpoint/2012/main" xmlns="">
        <p15:guide id="1" orient="horz" pos="2160" userDrawn="1">
          <p15:clr>
            <a:srgbClr val="FBAE40"/>
          </p15:clr>
        </p15:guide>
        <p15:guide id="2" pos="2880" userDrawn="1">
          <p15:clr>
            <a:srgbClr val="FBAE4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Whit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6"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54012812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Whit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74940178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Whit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8064742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White Two Column - Two-Line Headlin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51501922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Whit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10887133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6816914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73770965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4480272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84928616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31602828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87575247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solidFill>
                  <a:prstClr val="black"/>
                </a:solidFill>
              </a:rPr>
              <a:pPr/>
              <a:t>10/22/2019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17245935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20CAA55-633A-4C2B-B4AF-55896A67F102}" type="datetimeFigureOut">
              <a:rPr lang="en-US" smtClean="0">
                <a:solidFill>
                  <a:prstClr val="black"/>
                </a:solidFill>
              </a:rPr>
              <a:pPr/>
              <a:t>10/22/2019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EFFB7D6C-6209-48AC-A0DE-6AEE19A57B54}"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223036315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70721803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73230085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8490290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75584042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03580174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mper - Gray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6220292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solidFill>
                  <a:prstClr val="black"/>
                </a:solidFill>
              </a:rPr>
              <a:pPr/>
              <a:t>10/22/2019</a:t>
            </a:fld>
            <a:endParaRPr lang="en-US">
              <a:solidFill>
                <a:prstClr val="black"/>
              </a:solidFill>
            </a:endParaRPr>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solidFill>
                <a:prstClr val="black"/>
              </a:solidFill>
            </a:endParaRPr>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solidFill>
                  <a:prstClr val="black"/>
                </a:solidFill>
              </a:rPr>
              <a:pPr/>
              <a:t>‹#›</a:t>
            </a:fld>
            <a:endParaRPr lang="en-US">
              <a:solidFill>
                <a:prstClr val="black"/>
              </a:solidFill>
            </a:endParaRPr>
          </a:p>
        </p:txBody>
      </p:sp>
    </p:spTree>
    <p:extLst>
      <p:ext uri="{BB962C8B-B14F-4D97-AF65-F5344CB8AC3E}">
        <p14:creationId xmlns:p14="http://schemas.microsoft.com/office/powerpoint/2010/main" val="356568711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38792566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353055344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p15="http://schemas.microsoft.com/office/powerpoint/2012/main" xmlns="">
        <p15:guide id="1" orient="horz" pos="2160" userDrawn="1">
          <p15:clr>
            <a:srgbClr val="FBAE40"/>
          </p15:clr>
        </p15:guide>
        <p15:guide id="2" pos="288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mper - White Image">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tx2"/>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2365774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mper - Gray Plai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9317442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5" Type="http://schemas.openxmlformats.org/officeDocument/2006/relationships/slideLayout" Target="../slideLayouts/slideLayout49.xml"/><Relationship Id="rId4" Type="http://schemas.openxmlformats.org/officeDocument/2006/relationships/slideLayout" Target="../slideLayouts/slideLayout48.xml"/><Relationship Id="rId9" Type="http://schemas.openxmlformats.org/officeDocument/2006/relationships/theme" Target="../theme/theme10.xml"/></Relationships>
</file>

<file path=ppt/slideMasters/_rels/slideMaster11.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slideLayout" Target="../slideLayouts/slideLayout54.xml"/><Relationship Id="rId1" Type="http://schemas.openxmlformats.org/officeDocument/2006/relationships/slideLayout" Target="../slideLayouts/slideLayout53.xml"/><Relationship Id="rId6" Type="http://schemas.openxmlformats.org/officeDocument/2006/relationships/theme" Target="../theme/theme11.xml"/><Relationship Id="rId5" Type="http://schemas.openxmlformats.org/officeDocument/2006/relationships/slideLayout" Target="../slideLayouts/slideLayout57.xml"/><Relationship Id="rId4" Type="http://schemas.openxmlformats.org/officeDocument/2006/relationships/slideLayout" Target="../slideLayouts/slideLayout56.xml"/></Relationships>
</file>

<file path=ppt/slideMasters/_rels/slideMaster12.xml.rels><?xml version="1.0" encoding="UTF-8" standalone="yes"?>
<Relationships xmlns="http://schemas.openxmlformats.org/package/2006/relationships"><Relationship Id="rId8" Type="http://schemas.openxmlformats.org/officeDocument/2006/relationships/theme" Target="../theme/theme12.xml"/><Relationship Id="rId3" Type="http://schemas.openxmlformats.org/officeDocument/2006/relationships/slideLayout" Target="../slideLayouts/slideLayout60.xml"/><Relationship Id="rId7" Type="http://schemas.openxmlformats.org/officeDocument/2006/relationships/slideLayout" Target="../slideLayouts/slideLayout64.xml"/><Relationship Id="rId2" Type="http://schemas.openxmlformats.org/officeDocument/2006/relationships/slideLayout" Target="../slideLayouts/slideLayout59.xml"/><Relationship Id="rId1" Type="http://schemas.openxmlformats.org/officeDocument/2006/relationships/slideLayout" Target="../slideLayouts/slideLayout58.xml"/><Relationship Id="rId6" Type="http://schemas.openxmlformats.org/officeDocument/2006/relationships/slideLayout" Target="../slideLayouts/slideLayout63.xml"/><Relationship Id="rId5" Type="http://schemas.openxmlformats.org/officeDocument/2006/relationships/slideLayout" Target="../slideLayouts/slideLayout62.xml"/><Relationship Id="rId4" Type="http://schemas.openxmlformats.org/officeDocument/2006/relationships/slideLayout" Target="../slideLayouts/slideLayout61.xml"/></Relationships>
</file>

<file path=ppt/slideMasters/_rels/slideMaster13.xml.rels><?xml version="1.0" encoding="UTF-8" standalone="yes"?>
<Relationships xmlns="http://schemas.openxmlformats.org/package/2006/relationships"><Relationship Id="rId8" Type="http://schemas.openxmlformats.org/officeDocument/2006/relationships/slideLayout" Target="../slideLayouts/slideLayout72.xml"/><Relationship Id="rId3" Type="http://schemas.openxmlformats.org/officeDocument/2006/relationships/slideLayout" Target="../slideLayouts/slideLayout67.xml"/><Relationship Id="rId7" Type="http://schemas.openxmlformats.org/officeDocument/2006/relationships/slideLayout" Target="../slideLayouts/slideLayout71.xml"/><Relationship Id="rId2" Type="http://schemas.openxmlformats.org/officeDocument/2006/relationships/slideLayout" Target="../slideLayouts/slideLayout66.xml"/><Relationship Id="rId1" Type="http://schemas.openxmlformats.org/officeDocument/2006/relationships/slideLayout" Target="../slideLayouts/slideLayout65.xml"/><Relationship Id="rId6" Type="http://schemas.openxmlformats.org/officeDocument/2006/relationships/slideLayout" Target="../slideLayouts/slideLayout70.xml"/><Relationship Id="rId5" Type="http://schemas.openxmlformats.org/officeDocument/2006/relationships/slideLayout" Target="../slideLayouts/slideLayout69.xml"/><Relationship Id="rId4" Type="http://schemas.openxmlformats.org/officeDocument/2006/relationships/slideLayout" Target="../slideLayouts/slideLayout68.xml"/><Relationship Id="rId9" Type="http://schemas.openxmlformats.org/officeDocument/2006/relationships/theme" Target="../theme/theme13.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4.xml"/><Relationship Id="rId4"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6.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10" Type="http://schemas.openxmlformats.org/officeDocument/2006/relationships/theme" Target="../theme/theme7.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theme" Target="../theme/theme8.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42.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theme" Target="../theme/theme9.xml"/><Relationship Id="rId5" Type="http://schemas.openxmlformats.org/officeDocument/2006/relationships/slideLayout" Target="../slideLayouts/slideLayout44.xml"/><Relationship Id="rId4"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Tree>
    <p:extLst>
      <p:ext uri="{BB962C8B-B14F-4D97-AF65-F5344CB8AC3E}">
        <p14:creationId xmlns:p14="http://schemas.microsoft.com/office/powerpoint/2010/main" val="2129899487"/>
      </p:ext>
    </p:extLst>
  </p:cSld>
  <p:clrMap bg1="lt1" tx1="dk1" bg2="lt2" tx2="dk2" accent1="accent1" accent2="accent2" accent3="accent3" accent4="accent4" accent5="accent5" accent6="accent6" hlink="hlink" folHlink="folHlink"/>
  <p:sldLayoutIdLst>
    <p:sldLayoutId id="2147483734" r:id="rId1"/>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348631638"/>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5"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
        <p:nvSpPr>
          <p:cNvPr id="6" name="Slide Number Placeholder 5"/>
          <p:cNvSpPr>
            <a:spLocks noGrp="1"/>
          </p:cNvSpPr>
          <p:nvPr>
            <p:ph type="sldNum" sz="quarter" idx="4"/>
          </p:nvPr>
        </p:nvSpPr>
        <p:spPr>
          <a:xfrm>
            <a:off x="457200" y="6217920"/>
            <a:ext cx="566166"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BF6D30ED-1F8A-41DD-9284-B7BE1E179D97}" type="slidenum">
              <a:rPr lang="en-US" smtClean="0"/>
              <a:pPr/>
              <a:t>‹#›</a:t>
            </a:fld>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514821102"/>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tx2"/>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rgbClr val="666666"/>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rgbClr val="666666"/>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rgbClr val="666666"/>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rgbClr val="666666"/>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rgbClr val="666666"/>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974721900"/>
      </p:ext>
    </p:extLst>
  </p:cSld>
  <p:clrMap bg1="lt1" tx1="dk1" bg2="lt2" tx2="dk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765" r:id="rId7"/>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60918813"/>
      </p:ext>
    </p:extLst>
  </p:cSld>
  <p:clrMap bg1="lt1" tx1="dk1" bg2="lt2" tx2="dk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918297498"/>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4140903783"/>
      </p:ext>
    </p:extLst>
  </p:cSld>
  <p:clrMap bg1="lt1" tx1="dk1" bg2="lt2" tx2="dk2" accent1="accent1" accent2="accent2" accent3="accent3" accent4="accent4" accent5="accent5" accent6="accent6" hlink="hlink" folHlink="folHlink"/>
  <p:sldLayoutIdLst>
    <p:sldLayoutId id="2147483662" r:id="rId1"/>
    <p:sldLayoutId id="2147483663" r:id="rId2"/>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08752318"/>
      </p:ext>
    </p:extLst>
  </p:cSld>
  <p:clrMap bg1="lt1" tx1="dk1" bg2="lt2" tx2="dk2" accent1="accent1" accent2="accent2" accent3="accent3" accent4="accent4" accent5="accent5" accent6="accent6" hlink="hlink" folHlink="folHlink"/>
  <p:sldLayoutIdLst>
    <p:sldLayoutId id="2147483666" r:id="rId1"/>
    <p:sldLayoutId id="2147483669" r:id="rId2"/>
    <p:sldLayoutId id="2147483667" r:id="rId3"/>
    <p:sldLayoutId id="2147483668" r:id="rId4"/>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04039"/>
            <a:ext cx="7886700" cy="768730"/>
          </a:xfrm>
          <a:prstGeom prst="rect">
            <a:avLst/>
          </a:prstGeom>
        </p:spPr>
        <p:txBody>
          <a:bodyPr vert="horz" lIns="91440" tIns="45720" rIns="91440" bIns="45720" rtlCol="0" anchor="ctr">
            <a:normAutofit/>
          </a:bodyPr>
          <a:lstStyle/>
          <a:p>
            <a:r>
              <a:rPr lang="en-US" dirty="0" smtClean="0"/>
              <a:t>Section Head</a:t>
            </a:r>
            <a:endParaRPr lang="en-US" dirty="0"/>
          </a:p>
        </p:txBody>
      </p:sp>
      <p:sp>
        <p:nvSpPr>
          <p:cNvPr id="3" name="Text Placeholder 2"/>
          <p:cNvSpPr>
            <a:spLocks noGrp="1"/>
          </p:cNvSpPr>
          <p:nvPr>
            <p:ph type="body" idx="1"/>
          </p:nvPr>
        </p:nvSpPr>
        <p:spPr>
          <a:xfrm>
            <a:off x="628650" y="1572769"/>
            <a:ext cx="7886700" cy="917575"/>
          </a:xfrm>
          <a:prstGeom prst="rect">
            <a:avLst/>
          </a:prstGeom>
        </p:spPr>
        <p:txBody>
          <a:bodyPr vert="horz" lIns="91440" tIns="45720" rIns="91440" bIns="45720" rtlCol="0">
            <a:normAutofit/>
          </a:bodyPr>
          <a:lstStyle/>
          <a:p>
            <a:pPr lvl="0"/>
            <a:r>
              <a:rPr lang="en-US" dirty="0" smtClean="0"/>
              <a:t>Section Subhead</a:t>
            </a:r>
          </a:p>
        </p:txBody>
      </p:sp>
      <p:sp>
        <p:nvSpPr>
          <p:cNvPr id="5" name="Footer Placeholder 4"/>
          <p:cNvSpPr>
            <a:spLocks noGrp="1"/>
          </p:cNvSpPr>
          <p:nvPr>
            <p:ph type="ftr" sz="quarter" idx="3"/>
          </p:nvPr>
        </p:nvSpPr>
        <p:spPr>
          <a:xfrm>
            <a:off x="1537734" y="6217920"/>
            <a:ext cx="374827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
        <p:nvSpPr>
          <p:cNvPr id="6" name="Slide Number Placeholder 5"/>
          <p:cNvSpPr>
            <a:spLocks noGrp="1"/>
          </p:cNvSpPr>
          <p:nvPr>
            <p:ph type="sldNum" sz="quarter" idx="4"/>
          </p:nvPr>
        </p:nvSpPr>
        <p:spPr>
          <a:xfrm>
            <a:off x="457200" y="6217920"/>
            <a:ext cx="566167" cy="365125"/>
          </a:xfrm>
          <a:prstGeom prst="rect">
            <a:avLst/>
          </a:prstGeom>
        </p:spPr>
        <p:txBody>
          <a:bodyPr vert="horz" lIns="91440" tIns="45720" rIns="91440" bIns="45720" rtlCol="0" anchor="ctr"/>
          <a:lstStyle>
            <a:lvl1pPr algn="r">
              <a:defRPr sz="1600">
                <a:solidFill>
                  <a:srgbClr val="666666"/>
                </a:solidFill>
              </a:defRPr>
            </a:lvl1pPr>
          </a:lstStyle>
          <a:p>
            <a:fld id="{BF6D30ED-1F8A-41DD-9284-B7BE1E179D97}" type="slidenum">
              <a:rPr lang="en-US" smtClean="0"/>
              <a:pPr/>
              <a:t>‹#›</a:t>
            </a:fld>
            <a:endParaRPr lang="en-US" dirty="0"/>
          </a:p>
        </p:txBody>
      </p:sp>
    </p:spTree>
    <p:extLst>
      <p:ext uri="{BB962C8B-B14F-4D97-AF65-F5344CB8AC3E}">
        <p14:creationId xmlns:p14="http://schemas.microsoft.com/office/powerpoint/2010/main" val="674051887"/>
      </p:ext>
    </p:extLst>
  </p:cSld>
  <p:clrMap bg1="lt1" tx1="dk1" bg2="lt2" tx2="dk2" accent1="accent1" accent2="accent2" accent3="accent3" accent4="accent4" accent5="accent5" accent6="accent6" hlink="hlink" folHlink="folHlink"/>
  <p:sldLayoutIdLst>
    <p:sldLayoutId id="2147483670" r:id="rId1"/>
    <p:sldLayoutId id="2147483672" r:id="rId2"/>
    <p:sldLayoutId id="2147483673" r:id="rId3"/>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6000" kern="1200">
          <a:solidFill>
            <a:srgbClr val="666666"/>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4400" kern="1200">
          <a:solidFill>
            <a:schemeClr val="tx2"/>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2"/>
          </a:solidFill>
          <a:latin typeface="+mn-lt"/>
          <a:ea typeface="+mn-ea"/>
          <a:cs typeface="+mn-cs"/>
        </a:defRPr>
      </a:lvl2pPr>
      <a:lvl3pPr marL="914400" indent="0" algn="l" defTabSz="914400" rtl="0" eaLnBrk="1" latinLnBrk="0" hangingPunct="1">
        <a:lnSpc>
          <a:spcPct val="90000"/>
        </a:lnSpc>
        <a:spcBef>
          <a:spcPts val="500"/>
        </a:spcBef>
        <a:buFontTx/>
        <a:buNone/>
        <a:defRPr sz="2000" kern="1200">
          <a:solidFill>
            <a:schemeClr val="tx2"/>
          </a:solidFill>
          <a:latin typeface="+mn-lt"/>
          <a:ea typeface="+mn-ea"/>
          <a:cs typeface="+mn-cs"/>
        </a:defRPr>
      </a:lvl3pPr>
      <a:lvl4pPr marL="13716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4pPr>
      <a:lvl5pPr marL="18288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5"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
        <p:nvSpPr>
          <p:cNvPr id="6" name="Slide Number Placeholder 5"/>
          <p:cNvSpPr>
            <a:spLocks noGrp="1"/>
          </p:cNvSpPr>
          <p:nvPr>
            <p:ph type="sldNum" sz="quarter" idx="4"/>
          </p:nvPr>
        </p:nvSpPr>
        <p:spPr>
          <a:xfrm>
            <a:off x="457200" y="6217920"/>
            <a:ext cx="566166"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BF6D30ED-1F8A-41DD-9284-B7BE1E179D97}" type="slidenum">
              <a:rPr lang="en-US" smtClean="0"/>
              <a:pPr/>
              <a:t>‹#›</a:t>
            </a:fld>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73385696"/>
      </p:ext>
    </p:extLst>
  </p:cSld>
  <p:clrMap bg1="lt1" tx1="dk1" bg2="lt2" tx2="dk2" accent1="accent1" accent2="accent2" accent3="accent3" accent4="accent4" accent5="accent5" accent6="accent6" hlink="hlink" folHlink="folHlink"/>
  <p:sldLayoutIdLst>
    <p:sldLayoutId id="2147483675" r:id="rId1"/>
    <p:sldLayoutId id="2147483678" r:id="rId2"/>
    <p:sldLayoutId id="2147483676" r:id="rId3"/>
    <p:sldLayoutId id="2147483679" r:id="rId4"/>
    <p:sldLayoutId id="2147483677" r:id="rId5"/>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tx2"/>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rgbClr val="666666"/>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rgbClr val="666666"/>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rgbClr val="666666"/>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rgbClr val="666666"/>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rgbClr val="666666"/>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5015777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741" r:id="rId6"/>
    <p:sldLayoutId id="2147483742" r:id="rId7"/>
    <p:sldLayoutId id="2147483775" r:id="rId8"/>
    <p:sldLayoutId id="2147483776" r:id="rId9"/>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3475523418"/>
      </p:ext>
    </p:extLst>
  </p:cSld>
  <p:clrMap bg1="lt1" tx1="dk1" bg2="lt2" tx2="dk2" accent1="accent1" accent2="accent2" accent3="accent3" accent4="accent4" accent5="accent5" accent6="accent6" hlink="hlink" folHlink="folHlink"/>
  <p:sldLayoutIdLst>
    <p:sldLayoutId id="2147483688" r:id="rId1"/>
    <p:sldLayoutId id="2147483687" r:id="rId2"/>
    <p:sldLayoutId id="2147483690" r:id="rId3"/>
    <p:sldLayoutId id="2147483689" r:id="rId4"/>
    <p:sldLayoutId id="2147483691" r:id="rId5"/>
    <p:sldLayoutId id="2147483692" r:id="rId6"/>
    <p:sldLayoutId id="2147483694" r:id="rId7"/>
    <p:sldLayoutId id="2147483693" r:id="rId8"/>
    <p:sldLayoutId id="2147483695" r:id="rId9"/>
    <p:sldLayoutId id="2147483696" r:id="rId10"/>
    <p:sldLayoutId id="2147483697" r:id="rId11"/>
    <p:sldLayoutId id="2147483698" r:id="rId12"/>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bg1"/>
          </a:solidFill>
          <a:latin typeface="Helvetica Neue"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2128" y="0"/>
            <a:ext cx="8924795" cy="49730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6" name="Slide Number Placeholder 5"/>
          <p:cNvSpPr>
            <a:spLocks noGrp="1"/>
          </p:cNvSpPr>
          <p:nvPr>
            <p:ph type="sldNum" sz="quarter" idx="4"/>
          </p:nvPr>
        </p:nvSpPr>
        <p:spPr>
          <a:xfrm>
            <a:off x="457200" y="6217920"/>
            <a:ext cx="512523"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4B8D3C05-9755-44A2-BF3D-BE7863C1555B}" type="slidenum">
              <a:rPr lang="en-US" smtClean="0"/>
              <a:pPr/>
              <a:t>‹#›</a:t>
            </a:fld>
            <a:endParaRPr lang="en-US" dirty="0"/>
          </a:p>
        </p:txBody>
      </p:sp>
      <p:sp>
        <p:nvSpPr>
          <p:cNvPr id="4"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013349584"/>
      </p:ext>
    </p:extLst>
  </p:cSld>
  <p:clrMap bg1="lt1" tx1="dk1" bg2="lt2" tx2="dk2" accent1="accent1" accent2="accent2" accent3="accent3" accent4="accent4" accent5="accent5" accent6="accent6" hlink="hlink" folHlink="folHlink"/>
  <p:sldLayoutIdLst>
    <p:sldLayoutId id="2147483700" r:id="rId1"/>
    <p:sldLayoutId id="2147483720" r:id="rId2"/>
    <p:sldLayoutId id="2147483702" r:id="rId3"/>
    <p:sldLayoutId id="2147483703" r:id="rId4"/>
    <p:sldLayoutId id="2147483704" r:id="rId5"/>
  </p:sldLayoutIdLst>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2000" kern="1200">
          <a:solidFill>
            <a:schemeClr val="bg1"/>
          </a:solidFill>
          <a:latin typeface="SJSU Spartan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0.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EE 295</a:t>
            </a:r>
            <a:endParaRPr lang="en-US" dirty="0"/>
          </a:p>
        </p:txBody>
      </p:sp>
      <p:sp>
        <p:nvSpPr>
          <p:cNvPr id="3" name="Text Placeholder 2"/>
          <p:cNvSpPr>
            <a:spLocks noGrp="1"/>
          </p:cNvSpPr>
          <p:nvPr>
            <p:ph type="body" sz="quarter" idx="10"/>
          </p:nvPr>
        </p:nvSpPr>
        <p:spPr>
          <a:xfrm>
            <a:off x="2907364" y="1865944"/>
            <a:ext cx="5931836" cy="496618"/>
          </a:xfrm>
        </p:spPr>
        <p:txBody>
          <a:bodyPr>
            <a:normAutofit/>
          </a:bodyPr>
          <a:lstStyle/>
          <a:p>
            <a:r>
              <a:rPr lang="en-US" dirty="0" err="1" smtClean="0"/>
              <a:t>TechWriting</a:t>
            </a:r>
            <a:r>
              <a:rPr lang="en-US" dirty="0" smtClean="0"/>
              <a:t>-Engineering Ethics</a:t>
            </a:r>
            <a:endParaRPr lang="en-US" dirty="0"/>
          </a:p>
        </p:txBody>
      </p:sp>
      <p:sp>
        <p:nvSpPr>
          <p:cNvPr id="4" name="Text Placeholder 3"/>
          <p:cNvSpPr>
            <a:spLocks noGrp="1"/>
          </p:cNvSpPr>
          <p:nvPr>
            <p:ph type="body" sz="quarter" idx="11"/>
          </p:nvPr>
        </p:nvSpPr>
        <p:spPr/>
        <p:txBody>
          <a:bodyPr/>
          <a:lstStyle/>
          <a:p>
            <a:r>
              <a:rPr lang="en-US" dirty="0" smtClean="0"/>
              <a:t>Oct 22, 2019</a:t>
            </a:r>
            <a:endParaRPr lang="en-US" dirty="0"/>
          </a:p>
        </p:txBody>
      </p:sp>
      <p:sp>
        <p:nvSpPr>
          <p:cNvPr id="5" name="Text Placeholder 4"/>
          <p:cNvSpPr>
            <a:spLocks noGrp="1"/>
          </p:cNvSpPr>
          <p:nvPr>
            <p:ph type="body" sz="quarter" idx="12"/>
          </p:nvPr>
        </p:nvSpPr>
        <p:spPr/>
        <p:txBody>
          <a:bodyPr/>
          <a:lstStyle/>
          <a:p>
            <a:r>
              <a:rPr lang="en-US" dirty="0" smtClean="0"/>
              <a:t>Room E339</a:t>
            </a:r>
            <a:endParaRPr lang="en-US" dirty="0"/>
          </a:p>
        </p:txBody>
      </p:sp>
      <p:sp>
        <p:nvSpPr>
          <p:cNvPr id="6" name="Text Placeholder 5"/>
          <p:cNvSpPr>
            <a:spLocks noGrp="1"/>
          </p:cNvSpPr>
          <p:nvPr>
            <p:ph type="body" sz="quarter" idx="13"/>
          </p:nvPr>
        </p:nvSpPr>
        <p:spPr/>
        <p:txBody>
          <a:bodyPr>
            <a:normAutofit fontScale="92500" lnSpcReduction="20000"/>
          </a:bodyPr>
          <a:lstStyle/>
          <a:p>
            <a:r>
              <a:rPr lang="en-US" dirty="0" smtClean="0"/>
              <a:t>Tom Wrappe</a:t>
            </a:r>
            <a:endParaRPr lang="en-US" dirty="0"/>
          </a:p>
        </p:txBody>
      </p:sp>
      <p:sp>
        <p:nvSpPr>
          <p:cNvPr id="7" name="Text Placeholder 6"/>
          <p:cNvSpPr>
            <a:spLocks noGrp="1"/>
          </p:cNvSpPr>
          <p:nvPr>
            <p:ph type="body" sz="quarter" idx="14"/>
          </p:nvPr>
        </p:nvSpPr>
        <p:spPr/>
        <p:txBody>
          <a:bodyPr/>
          <a:lstStyle/>
          <a:p>
            <a:r>
              <a:rPr lang="en-US" dirty="0" smtClean="0"/>
              <a:t>EE Lecturer</a:t>
            </a:r>
            <a:endParaRPr lang="en-US" dirty="0"/>
          </a:p>
        </p:txBody>
      </p:sp>
      <p:sp>
        <p:nvSpPr>
          <p:cNvPr id="8" name="Text Placeholder 7"/>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337268653"/>
      </p:ext>
    </p:extLst>
  </p:cSld>
  <p:clrMapOvr>
    <a:masterClrMapping/>
  </p:clrMapOvr>
  <mc:AlternateContent xmlns:mc="http://schemas.openxmlformats.org/markup-compatibility/2006" xmlns:p14="http://schemas.microsoft.com/office/powerpoint/2010/main">
    <mc:Choice Requires="p14">
      <p:transition spd="slow" p14:dur="2000" advClick="0" advTm="12178"/>
    </mc:Choice>
    <mc:Fallback xmlns="">
      <p:transition spd="slow" advClick="0" advTm="12178"/>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518" y="206841"/>
            <a:ext cx="8950220" cy="886159"/>
          </a:xfrm>
        </p:spPr>
        <p:txBody>
          <a:bodyPr>
            <a:normAutofit fontScale="90000"/>
          </a:bodyPr>
          <a:lstStyle/>
          <a:p>
            <a:pPr algn="ctr"/>
            <a:r>
              <a:rPr lang="en-US" dirty="0" smtClean="0"/>
              <a:t>Executive Summary vs Abstract</a:t>
            </a:r>
            <a:br>
              <a:rPr lang="en-US" dirty="0" smtClean="0"/>
            </a:br>
            <a:r>
              <a:rPr lang="en-US" dirty="0" smtClean="0"/>
              <a:t>Audience Matters</a:t>
            </a:r>
            <a:br>
              <a:rPr lang="en-US" dirty="0" smtClean="0"/>
            </a:br>
            <a:endParaRPr lang="en-US" sz="1600" dirty="0"/>
          </a:p>
        </p:txBody>
      </p:sp>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8780" y="1307523"/>
            <a:ext cx="8650113" cy="18617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93078" y="3818659"/>
            <a:ext cx="8535813" cy="26075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p:cNvSpPr/>
          <p:nvPr/>
        </p:nvSpPr>
        <p:spPr>
          <a:xfrm>
            <a:off x="6367867" y="4069579"/>
            <a:ext cx="476412" cy="430887"/>
          </a:xfrm>
          <a:prstGeom prst="rect">
            <a:avLst/>
          </a:prstGeom>
        </p:spPr>
        <p:txBody>
          <a:bodyPr wrap="none">
            <a:spAutoFit/>
          </a:bodyPr>
          <a:lstStyle/>
          <a:p>
            <a:r>
              <a:rPr lang="en-US" sz="2200" dirty="0">
                <a:solidFill>
                  <a:prstClr val="black"/>
                </a:solidFill>
              </a:rPr>
              <a:t>[c]</a:t>
            </a:r>
            <a:endParaRPr lang="en-US" dirty="0">
              <a:solidFill>
                <a:prstClr val="black"/>
              </a:solidFill>
            </a:endParaRPr>
          </a:p>
        </p:txBody>
      </p:sp>
      <p:sp>
        <p:nvSpPr>
          <p:cNvPr id="8" name="Rectangle 7"/>
          <p:cNvSpPr/>
          <p:nvPr/>
        </p:nvSpPr>
        <p:spPr>
          <a:xfrm>
            <a:off x="7276046" y="4069579"/>
            <a:ext cx="505267" cy="430887"/>
          </a:xfrm>
          <a:prstGeom prst="rect">
            <a:avLst/>
          </a:prstGeom>
        </p:spPr>
        <p:txBody>
          <a:bodyPr wrap="none">
            <a:spAutoFit/>
          </a:bodyPr>
          <a:lstStyle/>
          <a:p>
            <a:r>
              <a:rPr lang="en-US" sz="2200" dirty="0" smtClean="0">
                <a:solidFill>
                  <a:prstClr val="black"/>
                </a:solidFill>
              </a:rPr>
              <a:t>[b]</a:t>
            </a:r>
            <a:endParaRPr lang="en-US" dirty="0">
              <a:solidFill>
                <a:prstClr val="black"/>
              </a:solidFill>
            </a:endParaRPr>
          </a:p>
        </p:txBody>
      </p:sp>
      <p:sp>
        <p:nvSpPr>
          <p:cNvPr id="9" name="Rectangle 8"/>
          <p:cNvSpPr/>
          <p:nvPr/>
        </p:nvSpPr>
        <p:spPr>
          <a:xfrm>
            <a:off x="1385320" y="4069579"/>
            <a:ext cx="490840" cy="430887"/>
          </a:xfrm>
          <a:prstGeom prst="rect">
            <a:avLst/>
          </a:prstGeom>
        </p:spPr>
        <p:txBody>
          <a:bodyPr wrap="none">
            <a:spAutoFit/>
          </a:bodyPr>
          <a:lstStyle/>
          <a:p>
            <a:r>
              <a:rPr lang="en-US" sz="2200" dirty="0" smtClean="0">
                <a:solidFill>
                  <a:prstClr val="black"/>
                </a:solidFill>
              </a:rPr>
              <a:t>[g]</a:t>
            </a:r>
            <a:endParaRPr lang="en-US" dirty="0">
              <a:solidFill>
                <a:prstClr val="black"/>
              </a:solidFill>
            </a:endParaRPr>
          </a:p>
        </p:txBody>
      </p:sp>
      <p:sp>
        <p:nvSpPr>
          <p:cNvPr id="10" name="Rectangle 9"/>
          <p:cNvSpPr/>
          <p:nvPr/>
        </p:nvSpPr>
        <p:spPr>
          <a:xfrm>
            <a:off x="3008847" y="4069578"/>
            <a:ext cx="505267" cy="430887"/>
          </a:xfrm>
          <a:prstGeom prst="rect">
            <a:avLst/>
          </a:prstGeom>
        </p:spPr>
        <p:txBody>
          <a:bodyPr wrap="none">
            <a:spAutoFit/>
          </a:bodyPr>
          <a:lstStyle/>
          <a:p>
            <a:r>
              <a:rPr lang="en-US" sz="2200" dirty="0" smtClean="0">
                <a:solidFill>
                  <a:prstClr val="black"/>
                </a:solidFill>
              </a:rPr>
              <a:t>[h]</a:t>
            </a:r>
            <a:endParaRPr lang="en-US" dirty="0">
              <a:solidFill>
                <a:prstClr val="black"/>
              </a:solidFill>
            </a:endParaRPr>
          </a:p>
        </p:txBody>
      </p:sp>
      <p:sp>
        <p:nvSpPr>
          <p:cNvPr id="11" name="Rectangle 10"/>
          <p:cNvSpPr/>
          <p:nvPr/>
        </p:nvSpPr>
        <p:spPr>
          <a:xfrm>
            <a:off x="4432109" y="4056424"/>
            <a:ext cx="421910" cy="430887"/>
          </a:xfrm>
          <a:prstGeom prst="rect">
            <a:avLst/>
          </a:prstGeom>
        </p:spPr>
        <p:txBody>
          <a:bodyPr wrap="none">
            <a:spAutoFit/>
          </a:bodyPr>
          <a:lstStyle/>
          <a:p>
            <a:r>
              <a:rPr lang="en-US" sz="2200" dirty="0" smtClean="0">
                <a:solidFill>
                  <a:prstClr val="black"/>
                </a:solidFill>
              </a:rPr>
              <a:t>[</a:t>
            </a:r>
            <a:r>
              <a:rPr lang="en-US" sz="2200" dirty="0" err="1" smtClean="0">
                <a:solidFill>
                  <a:prstClr val="black"/>
                </a:solidFill>
              </a:rPr>
              <a:t>i</a:t>
            </a:r>
            <a:r>
              <a:rPr lang="en-US" sz="2200" dirty="0" smtClean="0">
                <a:solidFill>
                  <a:prstClr val="black"/>
                </a:solidFill>
              </a:rPr>
              <a:t>]</a:t>
            </a:r>
            <a:endParaRPr lang="en-US" dirty="0">
              <a:solidFill>
                <a:prstClr val="black"/>
              </a:solidFill>
            </a:endParaRPr>
          </a:p>
        </p:txBody>
      </p:sp>
    </p:spTree>
    <p:extLst>
      <p:ext uri="{BB962C8B-B14F-4D97-AF65-F5344CB8AC3E}">
        <p14:creationId xmlns:p14="http://schemas.microsoft.com/office/powerpoint/2010/main" val="296478748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2667" y="75364"/>
            <a:ext cx="7886700" cy="886159"/>
          </a:xfrm>
        </p:spPr>
        <p:txBody>
          <a:bodyPr>
            <a:normAutofit fontScale="90000"/>
          </a:bodyPr>
          <a:lstStyle/>
          <a:p>
            <a:r>
              <a:rPr lang="en-US" dirty="0" smtClean="0"/>
              <a:t>Midterm Paper Checklist (1)</a:t>
            </a:r>
            <a:endParaRPr lang="en-US" dirty="0"/>
          </a:p>
        </p:txBody>
      </p:sp>
      <p:sp>
        <p:nvSpPr>
          <p:cNvPr id="3" name="Content Placeholder 2"/>
          <p:cNvSpPr>
            <a:spLocks noGrp="1"/>
          </p:cNvSpPr>
          <p:nvPr>
            <p:ph idx="1"/>
          </p:nvPr>
        </p:nvSpPr>
        <p:spPr>
          <a:xfrm>
            <a:off x="628650" y="914400"/>
            <a:ext cx="7886700" cy="5393094"/>
          </a:xfrm>
        </p:spPr>
        <p:txBody>
          <a:bodyPr>
            <a:normAutofit fontScale="92500" lnSpcReduction="10000"/>
          </a:bodyPr>
          <a:lstStyle/>
          <a:p>
            <a:pPr marL="457200" indent="-457200">
              <a:buAutoNum type="arabicPeriod"/>
            </a:pPr>
            <a:r>
              <a:rPr lang="en-US" dirty="0" smtClean="0"/>
              <a:t>General</a:t>
            </a:r>
          </a:p>
          <a:p>
            <a:pPr marL="800100" lvl="1" indent="-342900">
              <a:buAutoNum type="alphaLcPeriod"/>
            </a:pPr>
            <a:r>
              <a:rPr lang="en-US" dirty="0" smtClean="0"/>
              <a:t>Clear title and “numbered” Subsections per the outline </a:t>
            </a:r>
          </a:p>
          <a:p>
            <a:pPr marL="800100" lvl="1" indent="-342900">
              <a:buAutoNum type="alphaLcPeriod"/>
            </a:pPr>
            <a:r>
              <a:rPr lang="en-US" dirty="0" smtClean="0"/>
              <a:t>Sources in “ A. Reference Sources”</a:t>
            </a:r>
          </a:p>
          <a:p>
            <a:pPr marL="800100" lvl="1" indent="-342900">
              <a:buAutoNum type="alphaLcPeriod"/>
            </a:pPr>
            <a:r>
              <a:rPr lang="en-US" dirty="0" smtClean="0"/>
              <a:t>Proper [xx] citations in the text</a:t>
            </a:r>
          </a:p>
          <a:p>
            <a:pPr marL="800100" lvl="1" indent="-342900">
              <a:buAutoNum type="alphaLcPeriod"/>
            </a:pPr>
            <a:r>
              <a:rPr lang="en-US" dirty="0" smtClean="0"/>
              <a:t>Topic Sentences underlined in each paragraph with mostly first sentence in para </a:t>
            </a:r>
          </a:p>
          <a:p>
            <a:pPr lvl="1"/>
            <a:endParaRPr lang="en-US" dirty="0" smtClean="0"/>
          </a:p>
          <a:p>
            <a:pPr marL="457200" indent="-457200">
              <a:buAutoNum type="arabicPeriod"/>
            </a:pPr>
            <a:r>
              <a:rPr lang="en-US" dirty="0" smtClean="0"/>
              <a:t>Title and Abstract</a:t>
            </a:r>
          </a:p>
          <a:p>
            <a:pPr marL="800100" lvl="1" indent="-342900">
              <a:buAutoNum type="alphaLcPeriod"/>
            </a:pPr>
            <a:r>
              <a:rPr lang="en-US" dirty="0" smtClean="0"/>
              <a:t>Descriptive title with correct capitalization.  Concise: not too long</a:t>
            </a:r>
          </a:p>
          <a:p>
            <a:pPr marL="800100" lvl="1" indent="-342900">
              <a:buAutoNum type="alphaLcPeriod"/>
            </a:pPr>
            <a:r>
              <a:rPr lang="en-US" dirty="0" smtClean="0"/>
              <a:t>Section Title: “1.0 Abstract” </a:t>
            </a:r>
          </a:p>
          <a:p>
            <a:pPr marL="800100" lvl="1" indent="-342900">
              <a:buAutoNum type="alphaLcPeriod"/>
            </a:pPr>
            <a:r>
              <a:rPr lang="en-US" dirty="0" smtClean="0"/>
              <a:t>Confirm that [a] Motivation thru [e] Keywords are present</a:t>
            </a:r>
          </a:p>
          <a:p>
            <a:pPr marL="800100" lvl="1" indent="-342900">
              <a:buAutoNum type="alphaLcPeriod"/>
            </a:pPr>
            <a:r>
              <a:rPr lang="en-US" dirty="0" smtClean="0"/>
              <a:t>Is the Motivation statement good or maybe needs to be “punched up” </a:t>
            </a:r>
          </a:p>
          <a:p>
            <a:pPr marL="800100" lvl="1" indent="-342900">
              <a:buAutoNum type="alphaLcPeriod"/>
            </a:pPr>
            <a:r>
              <a:rPr lang="en-US" dirty="0" smtClean="0"/>
              <a:t>Does [a] Motivation match with [d] Conclusions?</a:t>
            </a:r>
          </a:p>
          <a:p>
            <a:pPr marL="800100" lvl="1" indent="-342900">
              <a:buAutoNum type="alphaLcPeriod"/>
            </a:pPr>
            <a:r>
              <a:rPr lang="en-US" dirty="0" smtClean="0"/>
              <a:t>Does [b] Problem statement match with [c] Solution Statement?</a:t>
            </a:r>
          </a:p>
          <a:p>
            <a:pPr marL="342900" indent="-342900">
              <a:buAutoNum type="arabicPeriod"/>
            </a:pPr>
            <a:r>
              <a:rPr lang="en-US" dirty="0" smtClean="0"/>
              <a:t>“2.0 Executive Summary”</a:t>
            </a:r>
          </a:p>
          <a:p>
            <a:pPr marL="800100" lvl="1" indent="-342900">
              <a:buAutoNum type="alphaLcPeriod"/>
            </a:pPr>
            <a:r>
              <a:rPr lang="en-US" dirty="0" smtClean="0"/>
              <a:t>Are [f] through [I] present?</a:t>
            </a:r>
          </a:p>
          <a:p>
            <a:pPr marL="800100" lvl="1" indent="-342900">
              <a:buAutoNum type="alphaLcPeriod"/>
            </a:pPr>
            <a:r>
              <a:rPr lang="en-US" dirty="0" smtClean="0"/>
              <a:t>Is [g] problem statement clear?</a:t>
            </a:r>
          </a:p>
          <a:p>
            <a:pPr marL="800100" lvl="1" indent="-342900">
              <a:buAutoNum type="alphaLcPeriod"/>
            </a:pPr>
            <a:r>
              <a:rPr lang="en-US" dirty="0" smtClean="0"/>
              <a:t>Is [h] a clear financial statement of value?</a:t>
            </a:r>
          </a:p>
          <a:p>
            <a:pPr marL="800100" lvl="1" indent="-342900">
              <a:buAutoNum type="alphaLcPeriod"/>
            </a:pPr>
            <a:r>
              <a:rPr lang="en-US" dirty="0" smtClean="0"/>
              <a:t>Is [</a:t>
            </a:r>
            <a:r>
              <a:rPr lang="en-US" dirty="0" err="1" smtClean="0"/>
              <a:t>i</a:t>
            </a:r>
            <a:r>
              <a:rPr lang="en-US" dirty="0" smtClean="0"/>
              <a:t>] a clear recommendation?</a:t>
            </a:r>
          </a:p>
          <a:p>
            <a:pPr marL="800100" lvl="1" indent="-342900">
              <a:buAutoNum type="alphaLcPeriod"/>
            </a:pPr>
            <a:endParaRPr lang="en-US" dirty="0" smtClean="0"/>
          </a:p>
          <a:p>
            <a:pPr marL="800100" lvl="1" indent="-342900">
              <a:buAutoNum type="arabicPeriod"/>
            </a:pPr>
            <a:endParaRPr lang="en-US" dirty="0" smtClean="0"/>
          </a:p>
          <a:p>
            <a:pPr marL="457200" indent="-457200">
              <a:buAutoNum type="arabicPeriod"/>
            </a:pPr>
            <a:endParaRPr lang="en-US" dirty="0"/>
          </a:p>
        </p:txBody>
      </p:sp>
    </p:spTree>
    <p:extLst>
      <p:ext uri="{BB962C8B-B14F-4D97-AF65-F5344CB8AC3E}">
        <p14:creationId xmlns:p14="http://schemas.microsoft.com/office/powerpoint/2010/main" val="311291449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1997" y="103356"/>
            <a:ext cx="7886700" cy="886159"/>
          </a:xfrm>
        </p:spPr>
        <p:txBody>
          <a:bodyPr>
            <a:normAutofit fontScale="90000"/>
          </a:bodyPr>
          <a:lstStyle/>
          <a:p>
            <a:r>
              <a:rPr lang="en-US" dirty="0" smtClean="0"/>
              <a:t>Midterm Paper Checklist (2)</a:t>
            </a:r>
            <a:endParaRPr lang="en-US" dirty="0"/>
          </a:p>
        </p:txBody>
      </p:sp>
      <p:sp>
        <p:nvSpPr>
          <p:cNvPr id="3" name="Content Placeholder 2"/>
          <p:cNvSpPr>
            <a:spLocks noGrp="1"/>
          </p:cNvSpPr>
          <p:nvPr>
            <p:ph idx="1"/>
          </p:nvPr>
        </p:nvSpPr>
        <p:spPr>
          <a:xfrm>
            <a:off x="656642" y="1325912"/>
            <a:ext cx="7886700" cy="4729655"/>
          </a:xfrm>
        </p:spPr>
        <p:txBody>
          <a:bodyPr>
            <a:normAutofit/>
          </a:bodyPr>
          <a:lstStyle/>
          <a:p>
            <a:r>
              <a:rPr lang="en-US" dirty="0" smtClean="0"/>
              <a:t>4. “3.0 Product Description”   (Do not use Proposal)</a:t>
            </a:r>
          </a:p>
          <a:p>
            <a:r>
              <a:rPr lang="en-US" dirty="0"/>
              <a:t> 	</a:t>
            </a:r>
            <a:r>
              <a:rPr lang="en-US" dirty="0" smtClean="0"/>
              <a:t>a. Is [j] a clear product description (not a vague technical collection of buzzwords)?</a:t>
            </a:r>
          </a:p>
          <a:p>
            <a:r>
              <a:rPr lang="en-US" dirty="0"/>
              <a:t>	</a:t>
            </a:r>
            <a:r>
              <a:rPr lang="en-US" dirty="0" smtClean="0"/>
              <a:t>b. Is [k] a clear statement of what makes the product special/differentiated?</a:t>
            </a:r>
          </a:p>
          <a:p>
            <a:endParaRPr lang="en-US" dirty="0"/>
          </a:p>
          <a:p>
            <a:r>
              <a:rPr lang="en-US" dirty="0" smtClean="0"/>
              <a:t>5. “8.0 Conclusions and Recommendations”</a:t>
            </a:r>
          </a:p>
          <a:p>
            <a:r>
              <a:rPr lang="en-US" dirty="0"/>
              <a:t>	</a:t>
            </a:r>
            <a:r>
              <a:rPr lang="en-US" dirty="0" smtClean="0"/>
              <a:t>a. Is there a clear “call to action” to the boss to support this product proposal? </a:t>
            </a:r>
          </a:p>
          <a:p>
            <a:endParaRPr lang="en-US" dirty="0"/>
          </a:p>
          <a:p>
            <a:r>
              <a:rPr lang="en-US" dirty="0" smtClean="0"/>
              <a:t>6. “A. Reference Sources”</a:t>
            </a:r>
          </a:p>
          <a:p>
            <a:r>
              <a:rPr lang="en-US" dirty="0"/>
              <a:t>	</a:t>
            </a:r>
            <a:r>
              <a:rPr lang="en-US" dirty="0" smtClean="0"/>
              <a:t>a. Complete IEEE format for all sources identified in [xx}]</a:t>
            </a:r>
            <a:endParaRPr lang="en-US" dirty="0"/>
          </a:p>
        </p:txBody>
      </p:sp>
    </p:spTree>
    <p:extLst>
      <p:ext uri="{BB962C8B-B14F-4D97-AF65-F5344CB8AC3E}">
        <p14:creationId xmlns:p14="http://schemas.microsoft.com/office/powerpoint/2010/main" val="45112593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6642" y="140679"/>
            <a:ext cx="7886700" cy="886159"/>
          </a:xfrm>
        </p:spPr>
        <p:txBody>
          <a:bodyPr>
            <a:normAutofit fontScale="90000"/>
          </a:bodyPr>
          <a:lstStyle/>
          <a:p>
            <a:r>
              <a:rPr lang="en-US" dirty="0" smtClean="0"/>
              <a:t>Midterm Paper Checklist (3)</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337109276"/>
              </p:ext>
            </p:extLst>
          </p:nvPr>
        </p:nvGraphicFramePr>
        <p:xfrm>
          <a:off x="553227" y="1054350"/>
          <a:ext cx="7886700" cy="5711164"/>
        </p:xfrm>
        <a:graphic>
          <a:graphicData uri="http://schemas.openxmlformats.org/drawingml/2006/table">
            <a:tbl>
              <a:tblPr firstRow="1" bandRow="1">
                <a:tableStyleId>{5C22544A-7EE6-4342-B048-85BDC9FD1C3A}</a:tableStyleId>
              </a:tblPr>
              <a:tblGrid>
                <a:gridCol w="1210258"/>
                <a:gridCol w="4047542"/>
                <a:gridCol w="2628900"/>
              </a:tblGrid>
              <a:tr h="580364">
                <a:tc>
                  <a:txBody>
                    <a:bodyPr/>
                    <a:lstStyle/>
                    <a:p>
                      <a:r>
                        <a:rPr lang="en-US" dirty="0" smtClean="0"/>
                        <a:t>It</a:t>
                      </a:r>
                      <a:endParaRPr lang="en-US" dirty="0"/>
                    </a:p>
                  </a:txBody>
                  <a:tcPr/>
                </a:tc>
                <a:tc>
                  <a:txBody>
                    <a:bodyPr/>
                    <a:lstStyle/>
                    <a:p>
                      <a:r>
                        <a:rPr lang="en-US" dirty="0" smtClean="0"/>
                        <a:t>Description</a:t>
                      </a:r>
                      <a:r>
                        <a:rPr lang="en-US" baseline="0" dirty="0" smtClean="0"/>
                        <a:t> </a:t>
                      </a:r>
                      <a:endParaRPr lang="en-US" dirty="0"/>
                    </a:p>
                  </a:txBody>
                  <a:tcPr/>
                </a:tc>
                <a:tc>
                  <a:txBody>
                    <a:bodyPr/>
                    <a:lstStyle/>
                    <a:p>
                      <a:endParaRPr lang="en-US" dirty="0"/>
                    </a:p>
                  </a:txBody>
                  <a:tcPr/>
                </a:tc>
              </a:tr>
              <a:tr h="370840">
                <a:tc>
                  <a:txBody>
                    <a:bodyPr/>
                    <a:lstStyle/>
                    <a:p>
                      <a:r>
                        <a:rPr lang="en-US" dirty="0" smtClean="0"/>
                        <a:t>1</a:t>
                      </a:r>
                      <a:endParaRPr lang="en-US" dirty="0"/>
                    </a:p>
                  </a:txBody>
                  <a:tcPr/>
                </a:tc>
                <a:tc>
                  <a:txBody>
                    <a:bodyPr/>
                    <a:lstStyle/>
                    <a:p>
                      <a:r>
                        <a:rPr lang="en-US" dirty="0" smtClean="0"/>
                        <a:t>Personal Pronouns (I, we, our , us)</a:t>
                      </a:r>
                      <a:endParaRPr lang="en-US" dirty="0"/>
                    </a:p>
                  </a:txBody>
                  <a:tcPr/>
                </a:tc>
                <a:tc>
                  <a:txBody>
                    <a:bodyPr/>
                    <a:lstStyle/>
                    <a:p>
                      <a:r>
                        <a:rPr lang="en-US" dirty="0" smtClean="0"/>
                        <a:t>Verify</a:t>
                      </a:r>
                      <a:r>
                        <a:rPr lang="en-US" baseline="0" dirty="0" smtClean="0"/>
                        <a:t>  by search</a:t>
                      </a:r>
                      <a:endParaRPr lang="en-US" dirty="0"/>
                    </a:p>
                  </a:txBody>
                  <a:tcPr/>
                </a:tc>
              </a:tr>
              <a:tr h="370840">
                <a:tc>
                  <a:txBody>
                    <a:bodyPr/>
                    <a:lstStyle/>
                    <a:p>
                      <a:r>
                        <a:rPr lang="en-US" dirty="0" smtClean="0"/>
                        <a:t>2</a:t>
                      </a:r>
                      <a:endParaRPr lang="en-US" dirty="0"/>
                    </a:p>
                  </a:txBody>
                  <a:tcPr/>
                </a:tc>
                <a:tc>
                  <a:txBody>
                    <a:bodyPr/>
                    <a:lstStyle/>
                    <a:p>
                      <a:r>
                        <a:rPr lang="en-US" dirty="0" smtClean="0"/>
                        <a:t>No use of “very”</a:t>
                      </a:r>
                      <a:endParaRPr lang="en-US" dirty="0"/>
                    </a:p>
                  </a:txBody>
                  <a:tcPr/>
                </a:tc>
                <a:tc>
                  <a:txBody>
                    <a:bodyPr/>
                    <a:lstStyle/>
                    <a:p>
                      <a:r>
                        <a:rPr lang="en-US" dirty="0" smtClean="0"/>
                        <a:t>Verify by search</a:t>
                      </a:r>
                      <a:endParaRPr lang="en-US" dirty="0"/>
                    </a:p>
                  </a:txBody>
                  <a:tcPr/>
                </a:tc>
              </a:tr>
              <a:tr h="370840">
                <a:tc>
                  <a:txBody>
                    <a:bodyPr/>
                    <a:lstStyle/>
                    <a:p>
                      <a:r>
                        <a:rPr lang="en-US" dirty="0" smtClean="0"/>
                        <a:t>3</a:t>
                      </a:r>
                      <a:endParaRPr lang="en-US" dirty="0"/>
                    </a:p>
                  </a:txBody>
                  <a:tcPr/>
                </a:tc>
                <a:tc>
                  <a:txBody>
                    <a:bodyPr/>
                    <a:lstStyle/>
                    <a:p>
                      <a:r>
                        <a:rPr lang="en-US" dirty="0" smtClean="0"/>
                        <a:t>Passives</a:t>
                      </a:r>
                      <a:endParaRPr lang="en-US" dirty="0"/>
                    </a:p>
                  </a:txBody>
                  <a:tcPr/>
                </a:tc>
                <a:tc>
                  <a:txBody>
                    <a:bodyPr/>
                    <a:lstStyle/>
                    <a:p>
                      <a:r>
                        <a:rPr lang="en-US" dirty="0" smtClean="0"/>
                        <a:t>Search</a:t>
                      </a:r>
                      <a:r>
                        <a:rPr lang="en-US" baseline="0" dirty="0" smtClean="0"/>
                        <a:t> on “is, will be, has been, </a:t>
                      </a:r>
                      <a:r>
                        <a:rPr lang="en-US" baseline="0" dirty="0" err="1" smtClean="0"/>
                        <a:t>etc</a:t>
                      </a:r>
                      <a:r>
                        <a:rPr lang="en-US" baseline="0" dirty="0" smtClean="0"/>
                        <a:t>” followed by a verb form (</a:t>
                      </a:r>
                      <a:r>
                        <a:rPr lang="en-US" baseline="0" dirty="0" err="1" smtClean="0"/>
                        <a:t>eg</a:t>
                      </a:r>
                      <a:r>
                        <a:rPr lang="en-US" baseline="0" dirty="0" smtClean="0"/>
                        <a:t>.   “is developed”). Change to active</a:t>
                      </a:r>
                      <a:endParaRPr lang="en-US" dirty="0"/>
                    </a:p>
                  </a:txBody>
                  <a:tcPr/>
                </a:tc>
              </a:tr>
              <a:tr h="370840">
                <a:tc>
                  <a:txBody>
                    <a:bodyPr/>
                    <a:lstStyle/>
                    <a:p>
                      <a:r>
                        <a:rPr lang="en-US" dirty="0" smtClean="0"/>
                        <a:t>4</a:t>
                      </a:r>
                      <a:endParaRPr lang="en-US" dirty="0"/>
                    </a:p>
                  </a:txBody>
                  <a:tcPr/>
                </a:tc>
                <a:tc>
                  <a:txBody>
                    <a:bodyPr/>
                    <a:lstStyle/>
                    <a:p>
                      <a:r>
                        <a:rPr lang="en-US" dirty="0" smtClean="0"/>
                        <a:t>Proper Paragraph</a:t>
                      </a:r>
                      <a:r>
                        <a:rPr lang="en-US" baseline="0" dirty="0" smtClean="0"/>
                        <a:t> Structure</a:t>
                      </a:r>
                      <a:endParaRPr lang="en-US" dirty="0"/>
                    </a:p>
                  </a:txBody>
                  <a:tcPr/>
                </a:tc>
                <a:tc>
                  <a:txBody>
                    <a:bodyPr/>
                    <a:lstStyle/>
                    <a:p>
                      <a:pPr marL="342900" indent="-342900">
                        <a:buAutoNum type="arabicPeriod"/>
                      </a:pPr>
                      <a:r>
                        <a:rPr lang="en-US" baseline="0" dirty="0" smtClean="0"/>
                        <a:t>Single topic sentence</a:t>
                      </a:r>
                    </a:p>
                    <a:p>
                      <a:pPr marL="342900" indent="-342900">
                        <a:buAutoNum type="arabicPeriod"/>
                      </a:pPr>
                      <a:r>
                        <a:rPr lang="en-US" baseline="0" dirty="0" smtClean="0"/>
                        <a:t>Do all other sentences support the topic sentence?  If not, change</a:t>
                      </a:r>
                      <a:endParaRPr lang="en-US" dirty="0"/>
                    </a:p>
                  </a:txBody>
                  <a:tcPr/>
                </a:tc>
              </a:tr>
              <a:tr h="370840">
                <a:tc>
                  <a:txBody>
                    <a:bodyPr/>
                    <a:lstStyle/>
                    <a:p>
                      <a:r>
                        <a:rPr lang="en-US" dirty="0" smtClean="0"/>
                        <a:t>5</a:t>
                      </a:r>
                      <a:endParaRPr lang="en-US" dirty="0"/>
                    </a:p>
                  </a:txBody>
                  <a:tcPr/>
                </a:tc>
                <a:tc>
                  <a:txBody>
                    <a:bodyPr/>
                    <a:lstStyle/>
                    <a:p>
                      <a:r>
                        <a:rPr lang="en-US" dirty="0" smtClean="0"/>
                        <a:t>Proper Flow</a:t>
                      </a:r>
                      <a:endParaRPr lang="en-US" dirty="0"/>
                    </a:p>
                  </a:txBody>
                  <a:tcPr/>
                </a:tc>
                <a:tc>
                  <a:txBody>
                    <a:bodyPr/>
                    <a:lstStyle/>
                    <a:p>
                      <a:pPr marL="342900" indent="-342900">
                        <a:buAutoNum type="arabicPeriod"/>
                      </a:pPr>
                      <a:r>
                        <a:rPr lang="en-US" dirty="0" smtClean="0"/>
                        <a:t>Underline</a:t>
                      </a:r>
                      <a:r>
                        <a:rPr lang="en-US" baseline="0" dirty="0" smtClean="0"/>
                        <a:t> topic sentences</a:t>
                      </a:r>
                    </a:p>
                    <a:p>
                      <a:pPr marL="342900" indent="-342900">
                        <a:buAutoNum type="arabicPeriod"/>
                      </a:pPr>
                      <a:r>
                        <a:rPr lang="en-US" baseline="0" dirty="0" smtClean="0"/>
                        <a:t>Do topic sentences of the paper flow per the outline  (Sect 1-8)?</a:t>
                      </a:r>
                      <a:endParaRPr lang="en-US" dirty="0"/>
                    </a:p>
                  </a:txBody>
                  <a:tcPr/>
                </a:tc>
              </a:tr>
            </a:tbl>
          </a:graphicData>
        </a:graphic>
      </p:graphicFrame>
    </p:spTree>
    <p:extLst>
      <p:ext uri="{BB962C8B-B14F-4D97-AF65-F5344CB8AC3E}">
        <p14:creationId xmlns:p14="http://schemas.microsoft.com/office/powerpoint/2010/main" val="137595066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727" y="77531"/>
            <a:ext cx="8793019" cy="886159"/>
          </a:xfrm>
        </p:spPr>
        <p:txBody>
          <a:bodyPr>
            <a:normAutofit/>
          </a:bodyPr>
          <a:lstStyle/>
          <a:p>
            <a:r>
              <a:rPr lang="en-US" dirty="0" smtClean="0"/>
              <a:t>Midterm Draft Feedback </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64624163"/>
              </p:ext>
            </p:extLst>
          </p:nvPr>
        </p:nvGraphicFramePr>
        <p:xfrm>
          <a:off x="628650" y="996950"/>
          <a:ext cx="7886700" cy="5029200"/>
        </p:xfrm>
        <a:graphic>
          <a:graphicData uri="http://schemas.openxmlformats.org/drawingml/2006/table">
            <a:tbl>
              <a:tblPr firstRow="1" bandRow="1">
                <a:tableStyleId>{5C22544A-7EE6-4342-B048-85BDC9FD1C3A}</a:tableStyleId>
              </a:tblPr>
              <a:tblGrid>
                <a:gridCol w="775277"/>
                <a:gridCol w="4482523"/>
                <a:gridCol w="2628900"/>
              </a:tblGrid>
              <a:tr h="370840">
                <a:tc>
                  <a:txBody>
                    <a:bodyPr/>
                    <a:lstStyle/>
                    <a:p>
                      <a:r>
                        <a:rPr lang="en-US" dirty="0" smtClean="0"/>
                        <a:t>Item</a:t>
                      </a:r>
                      <a:endParaRPr lang="en-US" dirty="0"/>
                    </a:p>
                  </a:txBody>
                  <a:tcPr/>
                </a:tc>
                <a:tc>
                  <a:txBody>
                    <a:bodyPr/>
                    <a:lstStyle/>
                    <a:p>
                      <a:r>
                        <a:rPr lang="en-US" dirty="0" smtClean="0"/>
                        <a:t>Description of Midterm Draft Issue</a:t>
                      </a:r>
                      <a:endParaRPr lang="en-US" dirty="0"/>
                    </a:p>
                  </a:txBody>
                  <a:tcPr/>
                </a:tc>
                <a:tc>
                  <a:txBody>
                    <a:bodyPr/>
                    <a:lstStyle/>
                    <a:p>
                      <a:r>
                        <a:rPr lang="en-US" dirty="0" smtClean="0"/>
                        <a:t>Change for Midterm</a:t>
                      </a:r>
                      <a:r>
                        <a:rPr lang="en-US" baseline="0" dirty="0" smtClean="0"/>
                        <a:t> Complete Paper</a:t>
                      </a:r>
                      <a:endParaRPr lang="en-US" dirty="0"/>
                    </a:p>
                  </a:txBody>
                  <a:tcPr/>
                </a:tc>
              </a:tr>
              <a:tr h="370840">
                <a:tc>
                  <a:txBody>
                    <a:bodyPr/>
                    <a:lstStyle/>
                    <a:p>
                      <a:r>
                        <a:rPr lang="en-US" dirty="0" smtClean="0"/>
                        <a:t>1</a:t>
                      </a:r>
                      <a:endParaRPr lang="en-US" dirty="0"/>
                    </a:p>
                  </a:txBody>
                  <a:tcPr/>
                </a:tc>
                <a:tc>
                  <a:txBody>
                    <a:bodyPr/>
                    <a:lstStyle/>
                    <a:p>
                      <a:r>
                        <a:rPr lang="en-US" dirty="0" smtClean="0"/>
                        <a:t>Did not include checklist of key content and grammar</a:t>
                      </a:r>
                      <a:endParaRPr lang="en-US" dirty="0"/>
                    </a:p>
                  </a:txBody>
                  <a:tcPr/>
                </a:tc>
                <a:tc>
                  <a:txBody>
                    <a:bodyPr/>
                    <a:lstStyle/>
                    <a:p>
                      <a:r>
                        <a:rPr lang="en-US" dirty="0" smtClean="0"/>
                        <a:t>Include or no grade—late can be 20%</a:t>
                      </a:r>
                      <a:endParaRPr lang="en-US" dirty="0"/>
                    </a:p>
                  </a:txBody>
                  <a:tcPr/>
                </a:tc>
              </a:tr>
              <a:tr h="370840">
                <a:tc>
                  <a:txBody>
                    <a:bodyPr/>
                    <a:lstStyle/>
                    <a:p>
                      <a:r>
                        <a:rPr lang="en-US" dirty="0" smtClean="0"/>
                        <a:t>2</a:t>
                      </a:r>
                      <a:endParaRPr lang="en-US" dirty="0"/>
                    </a:p>
                  </a:txBody>
                  <a:tcPr/>
                </a:tc>
                <a:tc>
                  <a:txBody>
                    <a:bodyPr/>
                    <a:lstStyle/>
                    <a:p>
                      <a:r>
                        <a:rPr lang="en-US" dirty="0" smtClean="0"/>
                        <a:t>Missing sections</a:t>
                      </a:r>
                      <a:r>
                        <a:rPr lang="en-US" baseline="0" dirty="0" smtClean="0"/>
                        <a:t> compared to standard outline</a:t>
                      </a:r>
                      <a:endParaRPr lang="en-US" dirty="0"/>
                    </a:p>
                  </a:txBody>
                  <a:tcPr/>
                </a:tc>
                <a:tc>
                  <a:txBody>
                    <a:bodyPr/>
                    <a:lstStyle/>
                    <a:p>
                      <a:r>
                        <a:rPr lang="en-US" dirty="0" smtClean="0"/>
                        <a:t>Include</a:t>
                      </a:r>
                      <a:r>
                        <a:rPr lang="en-US" baseline="0" dirty="0" smtClean="0"/>
                        <a:t> all sections 1.0 through 8.0</a:t>
                      </a:r>
                      <a:endParaRPr lang="en-US" dirty="0"/>
                    </a:p>
                  </a:txBody>
                  <a:tcPr/>
                </a:tc>
              </a:tr>
              <a:tr h="370840">
                <a:tc>
                  <a:txBody>
                    <a:bodyPr/>
                    <a:lstStyle/>
                    <a:p>
                      <a:r>
                        <a:rPr lang="en-US" dirty="0" smtClean="0"/>
                        <a:t>3</a:t>
                      </a:r>
                      <a:endParaRPr lang="en-US" dirty="0"/>
                    </a:p>
                  </a:txBody>
                  <a:tcPr/>
                </a:tc>
                <a:tc>
                  <a:txBody>
                    <a:bodyPr/>
                    <a:lstStyle/>
                    <a:p>
                      <a:r>
                        <a:rPr lang="en-US" dirty="0" smtClean="0"/>
                        <a:t>Number Subsection</a:t>
                      </a:r>
                      <a:r>
                        <a:rPr lang="en-US" baseline="0" dirty="0" smtClean="0"/>
                        <a:t> Titles (</a:t>
                      </a:r>
                      <a:r>
                        <a:rPr lang="en-US" baseline="0" dirty="0" err="1" smtClean="0"/>
                        <a:t>ie</a:t>
                      </a:r>
                      <a:r>
                        <a:rPr lang="en-US" baseline="0" dirty="0" smtClean="0"/>
                        <a:t> 3.0 Product Description)</a:t>
                      </a:r>
                      <a:endParaRPr lang="en-US" dirty="0"/>
                    </a:p>
                  </a:txBody>
                  <a:tcPr/>
                </a:tc>
                <a:tc>
                  <a:txBody>
                    <a:bodyPr/>
                    <a:lstStyle/>
                    <a:p>
                      <a:r>
                        <a:rPr lang="en-US" dirty="0" smtClean="0"/>
                        <a:t>Suggested in Draft. Required in Midterm</a:t>
                      </a:r>
                      <a:r>
                        <a:rPr lang="en-US" baseline="0" dirty="0" smtClean="0"/>
                        <a:t> Complete</a:t>
                      </a:r>
                      <a:endParaRPr lang="en-US" dirty="0"/>
                    </a:p>
                  </a:txBody>
                  <a:tcPr/>
                </a:tc>
              </a:tr>
              <a:tr h="370840">
                <a:tc>
                  <a:txBody>
                    <a:bodyPr/>
                    <a:lstStyle/>
                    <a:p>
                      <a:r>
                        <a:rPr lang="en-US" dirty="0" smtClean="0"/>
                        <a:t>4</a:t>
                      </a:r>
                      <a:endParaRPr lang="en-US" dirty="0"/>
                    </a:p>
                  </a:txBody>
                  <a:tcPr/>
                </a:tc>
                <a:tc>
                  <a:txBody>
                    <a:bodyPr/>
                    <a:lstStyle/>
                    <a:p>
                      <a:r>
                        <a:rPr lang="en-US" dirty="0" smtClean="0"/>
                        <a:t>No Bibliography/Sources or Citations</a:t>
                      </a:r>
                      <a:r>
                        <a:rPr lang="en-US" baseline="0" dirty="0" smtClean="0"/>
                        <a:t> in IEEE format [x]</a:t>
                      </a:r>
                      <a:endParaRPr lang="en-US" dirty="0"/>
                    </a:p>
                  </a:txBody>
                  <a:tcPr/>
                </a:tc>
                <a:tc>
                  <a:txBody>
                    <a:bodyPr/>
                    <a:lstStyle/>
                    <a:p>
                      <a:r>
                        <a:rPr lang="en-US" dirty="0" smtClean="0"/>
                        <a:t>Need both for Complete paper</a:t>
                      </a:r>
                      <a:endParaRPr lang="en-US" dirty="0"/>
                    </a:p>
                  </a:txBody>
                  <a:tcPr/>
                </a:tc>
              </a:tr>
              <a:tr h="370840">
                <a:tc>
                  <a:txBody>
                    <a:bodyPr/>
                    <a:lstStyle/>
                    <a:p>
                      <a:r>
                        <a:rPr lang="en-US" dirty="0" smtClean="0"/>
                        <a:t>5</a:t>
                      </a:r>
                      <a:endParaRPr lang="en-US" dirty="0"/>
                    </a:p>
                  </a:txBody>
                  <a:tcPr/>
                </a:tc>
                <a:tc>
                  <a:txBody>
                    <a:bodyPr/>
                    <a:lstStyle/>
                    <a:p>
                      <a:r>
                        <a:rPr lang="en-US" dirty="0" smtClean="0"/>
                        <a:t>Paragraph structure test.</a:t>
                      </a:r>
                      <a:r>
                        <a:rPr lang="en-US" baseline="0" dirty="0" smtClean="0"/>
                        <a:t>  1 topic sentence underlined per paragraph.  All other sentences support the topic sentence</a:t>
                      </a:r>
                      <a:endParaRPr lang="en-US" dirty="0"/>
                    </a:p>
                  </a:txBody>
                  <a:tcPr/>
                </a:tc>
                <a:tc>
                  <a:txBody>
                    <a:bodyPr/>
                    <a:lstStyle/>
                    <a:p>
                      <a:r>
                        <a:rPr lang="en-US" dirty="0" smtClean="0"/>
                        <a:t>Should</a:t>
                      </a:r>
                      <a:r>
                        <a:rPr lang="en-US" baseline="0" dirty="0" smtClean="0"/>
                        <a:t> be easy to read paragraph when well structured</a:t>
                      </a:r>
                      <a:endParaRPr lang="en-US" dirty="0"/>
                    </a:p>
                  </a:txBody>
                  <a:tcPr/>
                </a:tc>
              </a:tr>
              <a:tr h="370840">
                <a:tc>
                  <a:txBody>
                    <a:bodyPr/>
                    <a:lstStyle/>
                    <a:p>
                      <a:r>
                        <a:rPr lang="en-US" dirty="0" smtClean="0"/>
                        <a:t>6</a:t>
                      </a:r>
                      <a:endParaRPr lang="en-US" dirty="0"/>
                    </a:p>
                  </a:txBody>
                  <a:tcPr/>
                </a:tc>
                <a:tc>
                  <a:txBody>
                    <a:bodyPr/>
                    <a:lstStyle/>
                    <a:p>
                      <a:r>
                        <a:rPr lang="en-US" dirty="0" smtClean="0"/>
                        <a:t>Flow</a:t>
                      </a:r>
                      <a:r>
                        <a:rPr lang="en-US" baseline="0" dirty="0" smtClean="0"/>
                        <a:t> Test.  Read Topic sentences to get fully flow of paper</a:t>
                      </a:r>
                      <a:endParaRPr lang="en-US" dirty="0"/>
                    </a:p>
                  </a:txBody>
                  <a:tcPr/>
                </a:tc>
                <a:tc>
                  <a:txBody>
                    <a:bodyPr/>
                    <a:lstStyle/>
                    <a:p>
                      <a:r>
                        <a:rPr lang="en-US" dirty="0" smtClean="0"/>
                        <a:t>Perform before submitting</a:t>
                      </a:r>
                      <a:endParaRPr lang="en-US" dirty="0"/>
                    </a:p>
                  </a:txBody>
                  <a:tcPr/>
                </a:tc>
              </a:tr>
            </a:tbl>
          </a:graphicData>
        </a:graphic>
      </p:graphicFrame>
    </p:spTree>
    <p:extLst>
      <p:ext uri="{BB962C8B-B14F-4D97-AF65-F5344CB8AC3E}">
        <p14:creationId xmlns:p14="http://schemas.microsoft.com/office/powerpoint/2010/main" val="120810976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Final Paper Options</a:t>
            </a:r>
            <a:endParaRPr lang="en-US" dirty="0"/>
          </a:p>
        </p:txBody>
      </p:sp>
    </p:spTree>
    <p:extLst>
      <p:ext uri="{BB962C8B-B14F-4D97-AF65-F5344CB8AC3E}">
        <p14:creationId xmlns:p14="http://schemas.microsoft.com/office/powerpoint/2010/main" val="278959797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545522" y="383487"/>
            <a:ext cx="7886700" cy="886159"/>
          </a:xfrm>
        </p:spPr>
        <p:txBody>
          <a:bodyPr>
            <a:normAutofit fontScale="90000"/>
          </a:bodyPr>
          <a:lstStyle/>
          <a:p>
            <a:pPr algn="ctr"/>
            <a:r>
              <a:rPr lang="en-US" sz="3600" dirty="0" smtClean="0"/>
              <a:t>Expanding the Product Proposal for a Final Paper</a:t>
            </a:r>
            <a:r>
              <a:rPr lang="en-US" dirty="0" smtClean="0"/>
              <a:t/>
            </a:r>
            <a:br>
              <a:rPr lang="en-US" dirty="0" smtClean="0"/>
            </a:b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898476011"/>
              </p:ext>
            </p:extLst>
          </p:nvPr>
        </p:nvGraphicFramePr>
        <p:xfrm>
          <a:off x="757382" y="921537"/>
          <a:ext cx="7387935" cy="5859521"/>
        </p:xfrm>
        <a:graphic>
          <a:graphicData uri="http://schemas.openxmlformats.org/drawingml/2006/table">
            <a:tbl>
              <a:tblPr firstRow="1" bandRow="1">
                <a:tableStyleId>{5C22544A-7EE6-4342-B048-85BDC9FD1C3A}</a:tableStyleId>
              </a:tblPr>
              <a:tblGrid>
                <a:gridCol w="1579418"/>
                <a:gridCol w="1375756"/>
                <a:gridCol w="1484500"/>
                <a:gridCol w="1470674"/>
                <a:gridCol w="1477587"/>
              </a:tblGrid>
              <a:tr h="671515">
                <a:tc>
                  <a:txBody>
                    <a:bodyPr/>
                    <a:lstStyle/>
                    <a:p>
                      <a:r>
                        <a:rPr lang="en-US" sz="1400" dirty="0" smtClean="0"/>
                        <a:t>Outline</a:t>
                      </a:r>
                      <a:endParaRPr lang="en-US" sz="1400" dirty="0"/>
                    </a:p>
                  </a:txBody>
                  <a:tcPr/>
                </a:tc>
                <a:tc>
                  <a:txBody>
                    <a:bodyPr/>
                    <a:lstStyle/>
                    <a:p>
                      <a:r>
                        <a:rPr lang="en-US" sz="1400" dirty="0" smtClean="0">
                          <a:solidFill>
                            <a:schemeClr val="tx1"/>
                          </a:solidFill>
                        </a:rPr>
                        <a:t>Outline</a:t>
                      </a:r>
                      <a:r>
                        <a:rPr lang="en-US" sz="1400" baseline="0" dirty="0" smtClean="0">
                          <a:solidFill>
                            <a:schemeClr val="tx1"/>
                          </a:solidFill>
                        </a:rPr>
                        <a:t>/ Abstract</a:t>
                      </a:r>
                      <a:endParaRPr lang="en-US" sz="1400" dirty="0">
                        <a:solidFill>
                          <a:schemeClr val="tx1"/>
                        </a:solidFill>
                      </a:endParaRPr>
                    </a:p>
                  </a:txBody>
                  <a:tcPr>
                    <a:solidFill>
                      <a:srgbClr val="FFFF00"/>
                    </a:solidFill>
                  </a:tcPr>
                </a:tc>
                <a:tc>
                  <a:txBody>
                    <a:bodyPr/>
                    <a:lstStyle/>
                    <a:p>
                      <a:r>
                        <a:rPr lang="en-US" sz="1400" dirty="0" smtClean="0"/>
                        <a:t>Draft (5 pages)</a:t>
                      </a:r>
                      <a:endParaRPr lang="en-US" sz="1400" dirty="0"/>
                    </a:p>
                  </a:txBody>
                  <a:tcPr>
                    <a:solidFill>
                      <a:srgbClr val="FF0000"/>
                    </a:solidFill>
                  </a:tcPr>
                </a:tc>
                <a:tc>
                  <a:txBody>
                    <a:bodyPr/>
                    <a:lstStyle/>
                    <a:p>
                      <a:r>
                        <a:rPr lang="en-US" sz="1400" dirty="0" smtClean="0"/>
                        <a:t>Midterm</a:t>
                      </a:r>
                      <a:r>
                        <a:rPr lang="en-US" sz="1400" baseline="0" dirty="0" smtClean="0"/>
                        <a:t> paper</a:t>
                      </a:r>
                      <a:r>
                        <a:rPr lang="en-US" sz="1400" dirty="0" smtClean="0"/>
                        <a:t> (5 pages)</a:t>
                      </a:r>
                      <a:endParaRPr lang="en-US" sz="1400" dirty="0"/>
                    </a:p>
                  </a:txBody>
                  <a:tcPr/>
                </a:tc>
                <a:tc>
                  <a:txBody>
                    <a:bodyPr/>
                    <a:lstStyle/>
                    <a:p>
                      <a:r>
                        <a:rPr lang="en-US" sz="1400" dirty="0" smtClean="0"/>
                        <a:t>Final</a:t>
                      </a:r>
                      <a:r>
                        <a:rPr lang="en-US" sz="1400" baseline="0" dirty="0" smtClean="0"/>
                        <a:t> Paper ?  </a:t>
                      </a:r>
                    </a:p>
                    <a:p>
                      <a:r>
                        <a:rPr lang="en-US" sz="1400" baseline="0" dirty="0" smtClean="0"/>
                        <a:t>15 pages</a:t>
                      </a:r>
                      <a:endParaRPr lang="en-US" sz="1400" dirty="0"/>
                    </a:p>
                  </a:txBody>
                  <a:tcPr/>
                </a:tc>
              </a:tr>
              <a:tr h="403339">
                <a:tc>
                  <a:txBody>
                    <a:bodyPr/>
                    <a:lstStyle/>
                    <a:p>
                      <a:r>
                        <a:rPr lang="en-US" sz="1000" b="1" dirty="0" smtClean="0"/>
                        <a:t>1.</a:t>
                      </a:r>
                      <a:r>
                        <a:rPr lang="en-US" sz="1000" b="1" baseline="0" dirty="0" smtClean="0"/>
                        <a:t> </a:t>
                      </a:r>
                      <a:r>
                        <a:rPr lang="en-US" sz="1000" b="1" dirty="0" smtClean="0"/>
                        <a:t>Abstract</a:t>
                      </a:r>
                      <a:endParaRPr lang="en-US" sz="1000" b="1" dirty="0"/>
                    </a:p>
                  </a:txBody>
                  <a:tcPr>
                    <a:solidFill>
                      <a:srgbClr val="FFC000"/>
                    </a:solidFill>
                  </a:tcPr>
                </a:tc>
                <a:tc>
                  <a:txBody>
                    <a:bodyPr/>
                    <a:lstStyle/>
                    <a:p>
                      <a:r>
                        <a:rPr lang="en-US" sz="1000" dirty="0" smtClean="0"/>
                        <a:t>Paragraph</a:t>
                      </a:r>
                      <a:endParaRPr lang="en-US" sz="1000" dirty="0"/>
                    </a:p>
                  </a:txBody>
                  <a:tcPr/>
                </a:tc>
                <a:tc>
                  <a:txBody>
                    <a:bodyPr/>
                    <a:lstStyle/>
                    <a:p>
                      <a:r>
                        <a:rPr lang="en-US" sz="1000" dirty="0" smtClean="0"/>
                        <a:t>½ page max</a:t>
                      </a:r>
                      <a:endParaRPr lang="en-US" sz="1000" dirty="0"/>
                    </a:p>
                  </a:txBody>
                  <a:tcPr>
                    <a:solidFill>
                      <a:srgbClr val="FF0000"/>
                    </a:solidFill>
                  </a:tcPr>
                </a:tc>
                <a:tc>
                  <a:txBody>
                    <a:bodyPr/>
                    <a:lstStyle/>
                    <a:p>
                      <a:r>
                        <a:rPr lang="en-US" sz="1000" dirty="0" smtClean="0"/>
                        <a:t>½ page max</a:t>
                      </a:r>
                      <a:endParaRPr lang="en-US" sz="1000" dirty="0"/>
                    </a:p>
                  </a:txBody>
                  <a:tcPr/>
                </a:tc>
                <a:tc>
                  <a:txBody>
                    <a:bodyPr/>
                    <a:lstStyle/>
                    <a:p>
                      <a:r>
                        <a:rPr lang="en-US" sz="1000" dirty="0" smtClean="0"/>
                        <a:t>1. Abstract</a:t>
                      </a:r>
                      <a:endParaRPr lang="en-US" sz="1000" dirty="0"/>
                    </a:p>
                  </a:txBody>
                  <a:tcPr>
                    <a:solidFill>
                      <a:srgbClr val="FFFF00"/>
                    </a:solidFill>
                  </a:tcPr>
                </a:tc>
              </a:tr>
              <a:tr h="403339">
                <a:tc>
                  <a:txBody>
                    <a:bodyPr/>
                    <a:lstStyle/>
                    <a:p>
                      <a:r>
                        <a:rPr lang="en-US" sz="1000" b="1" dirty="0" smtClean="0"/>
                        <a:t>2. Executive</a:t>
                      </a:r>
                      <a:r>
                        <a:rPr lang="en-US" sz="1000" b="1" baseline="0" dirty="0" smtClean="0"/>
                        <a:t> Summary</a:t>
                      </a:r>
                      <a:endParaRPr lang="en-US" sz="1000" b="1" dirty="0"/>
                    </a:p>
                  </a:txBody>
                  <a:tcPr>
                    <a:solidFill>
                      <a:srgbClr val="FFC000"/>
                    </a:solidFill>
                  </a:tcPr>
                </a:tc>
                <a:tc>
                  <a:txBody>
                    <a:bodyPr/>
                    <a:lstStyle/>
                    <a:p>
                      <a:r>
                        <a:rPr lang="en-US" sz="1000" dirty="0" smtClean="0"/>
                        <a:t>paragraph</a:t>
                      </a:r>
                      <a:endParaRPr lang="en-US" sz="1000" dirty="0"/>
                    </a:p>
                  </a:txBody>
                  <a:tcPr/>
                </a:tc>
                <a:tc>
                  <a:txBody>
                    <a:bodyPr/>
                    <a:lstStyle/>
                    <a:p>
                      <a:r>
                        <a:rPr lang="en-US" sz="1000" dirty="0" smtClean="0"/>
                        <a:t>½ to 1 page</a:t>
                      </a:r>
                      <a:endParaRPr lang="en-US" sz="1000" dirty="0"/>
                    </a:p>
                  </a:txBody>
                  <a:tcPr>
                    <a:solidFill>
                      <a:srgbClr val="FF0000"/>
                    </a:solidFill>
                  </a:tcPr>
                </a:tc>
                <a:tc>
                  <a:txBody>
                    <a:bodyPr/>
                    <a:lstStyle/>
                    <a:p>
                      <a:r>
                        <a:rPr lang="en-US" sz="1000" dirty="0" smtClean="0"/>
                        <a:t>½ to 1</a:t>
                      </a:r>
                      <a:r>
                        <a:rPr lang="en-US" sz="1000" baseline="0" dirty="0" smtClean="0"/>
                        <a:t> page</a:t>
                      </a:r>
                      <a:endParaRPr lang="en-US" sz="1000" dirty="0"/>
                    </a:p>
                  </a:txBody>
                  <a:tcPr/>
                </a:tc>
                <a:tc>
                  <a:txBody>
                    <a:bodyPr/>
                    <a:lstStyle/>
                    <a:p>
                      <a:r>
                        <a:rPr lang="en-US" sz="1000" dirty="0" smtClean="0"/>
                        <a:t>2.Executive</a:t>
                      </a:r>
                      <a:r>
                        <a:rPr lang="en-US" sz="1000" baseline="0" dirty="0" smtClean="0"/>
                        <a:t> Summary</a:t>
                      </a:r>
                      <a:endParaRPr lang="en-US" sz="1000" dirty="0"/>
                    </a:p>
                  </a:txBody>
                  <a:tcPr>
                    <a:solidFill>
                      <a:srgbClr val="FFFF00"/>
                    </a:solidFill>
                  </a:tcPr>
                </a:tc>
              </a:tr>
              <a:tr h="403339">
                <a:tc>
                  <a:txBody>
                    <a:bodyPr/>
                    <a:lstStyle/>
                    <a:p>
                      <a:r>
                        <a:rPr lang="en-US" sz="1400" b="1" dirty="0" smtClean="0"/>
                        <a:t>3. Product Description</a:t>
                      </a:r>
                      <a:endParaRPr lang="en-US" sz="1400" b="1" dirty="0"/>
                    </a:p>
                  </a:txBody>
                  <a:tcPr>
                    <a:solidFill>
                      <a:srgbClr val="00B0F0"/>
                    </a:solidFill>
                  </a:tcPr>
                </a:tc>
                <a:tc>
                  <a:txBody>
                    <a:bodyPr/>
                    <a:lstStyle/>
                    <a:p>
                      <a:r>
                        <a:rPr lang="en-US" sz="1400" dirty="0" smtClean="0"/>
                        <a:t>2</a:t>
                      </a:r>
                      <a:r>
                        <a:rPr lang="en-US" sz="1400" baseline="0" dirty="0" smtClean="0"/>
                        <a:t> paragraphs or so</a:t>
                      </a:r>
                      <a:endParaRPr lang="en-US" sz="1400" dirty="0"/>
                    </a:p>
                  </a:txBody>
                  <a:tcPr/>
                </a:tc>
                <a:tc>
                  <a:txBody>
                    <a:bodyPr/>
                    <a:lstStyle/>
                    <a:p>
                      <a:r>
                        <a:rPr lang="en-US" sz="1400" dirty="0" smtClean="0"/>
                        <a:t>1-3 pages</a:t>
                      </a:r>
                      <a:endParaRPr lang="en-US" sz="1400" dirty="0"/>
                    </a:p>
                  </a:txBody>
                  <a:tcPr>
                    <a:solidFill>
                      <a:srgbClr val="FFFF00"/>
                    </a:solidFill>
                  </a:tcPr>
                </a:tc>
                <a:tc>
                  <a:txBody>
                    <a:bodyPr/>
                    <a:lstStyle/>
                    <a:p>
                      <a:endParaRPr lang="en-US" sz="1400" dirty="0"/>
                    </a:p>
                  </a:txBody>
                  <a:tcPr/>
                </a:tc>
                <a:tc>
                  <a:txBody>
                    <a:bodyPr/>
                    <a:lstStyle/>
                    <a:p>
                      <a:r>
                        <a:rPr lang="en-US" sz="1000" dirty="0" smtClean="0"/>
                        <a:t>3.0 Product Description (ex.)</a:t>
                      </a:r>
                    </a:p>
                    <a:p>
                      <a:r>
                        <a:rPr lang="en-US" sz="1000" dirty="0" smtClean="0"/>
                        <a:t>3.1  System</a:t>
                      </a:r>
                      <a:r>
                        <a:rPr lang="en-US" sz="1000" baseline="0" dirty="0" smtClean="0"/>
                        <a:t>  Description (ex)</a:t>
                      </a:r>
                    </a:p>
                    <a:p>
                      <a:r>
                        <a:rPr lang="en-US" sz="1000" baseline="0" dirty="0" smtClean="0"/>
                        <a:t>3.2  Key technologies </a:t>
                      </a:r>
                    </a:p>
                    <a:p>
                      <a:r>
                        <a:rPr lang="en-US" sz="1000" baseline="0" dirty="0" smtClean="0"/>
                        <a:t>3.3  Functional Description (ex.)</a:t>
                      </a:r>
                      <a:endParaRPr lang="en-US" sz="1000" dirty="0" smtClean="0"/>
                    </a:p>
                    <a:p>
                      <a:endParaRPr lang="en-US" sz="1000" dirty="0"/>
                    </a:p>
                  </a:txBody>
                  <a:tcPr>
                    <a:solidFill>
                      <a:srgbClr val="FFFF00"/>
                    </a:solidFill>
                  </a:tcPr>
                </a:tc>
              </a:tr>
              <a:tr h="430965">
                <a:tc>
                  <a:txBody>
                    <a:bodyPr/>
                    <a:lstStyle/>
                    <a:p>
                      <a:r>
                        <a:rPr lang="en-US" sz="1400" b="1" dirty="0" smtClean="0"/>
                        <a:t>4 Mkt Research and Analysis</a:t>
                      </a:r>
                      <a:endParaRPr lang="en-US" sz="1400" b="1" dirty="0"/>
                    </a:p>
                  </a:txBody>
                  <a:tcPr>
                    <a:solidFill>
                      <a:srgbClr val="92D050"/>
                    </a:solidFill>
                  </a:tcPr>
                </a:tc>
                <a:tc>
                  <a:txBody>
                    <a:bodyPr/>
                    <a:lstStyle/>
                    <a:p>
                      <a:r>
                        <a:rPr lang="en-US" sz="1400" dirty="0" smtClean="0"/>
                        <a:t>1-2 paragraphs</a:t>
                      </a:r>
                    </a:p>
                    <a:p>
                      <a:r>
                        <a:rPr lang="en-US" sz="1400" dirty="0" smtClean="0"/>
                        <a:t>(5 sources min)</a:t>
                      </a:r>
                      <a:endParaRPr lang="en-US" sz="1400" dirty="0"/>
                    </a:p>
                  </a:txBody>
                  <a:tcPr/>
                </a:tc>
                <a:tc>
                  <a:txBody>
                    <a:bodyPr/>
                    <a:lstStyle/>
                    <a:p>
                      <a:r>
                        <a:rPr lang="en-US" sz="1400" dirty="0" smtClean="0"/>
                        <a:t>1-3 pages</a:t>
                      </a:r>
                      <a:endParaRPr lang="en-US" sz="1400" dirty="0"/>
                    </a:p>
                  </a:txBody>
                  <a:tcPr>
                    <a:solidFill>
                      <a:srgbClr val="FFFF00"/>
                    </a:solidFill>
                  </a:tcPr>
                </a:tc>
                <a:tc>
                  <a:txBody>
                    <a:bodyPr/>
                    <a:lstStyle/>
                    <a:p>
                      <a:r>
                        <a:rPr lang="en-US" sz="1400" dirty="0" smtClean="0"/>
                        <a:t>Depends on sources</a:t>
                      </a:r>
                      <a:endParaRPr lang="en-US" sz="1400" dirty="0"/>
                    </a:p>
                  </a:txBody>
                  <a:tcPr/>
                </a:tc>
                <a:tc>
                  <a:txBody>
                    <a:bodyPr/>
                    <a:lstStyle/>
                    <a:p>
                      <a:r>
                        <a:rPr lang="en-US" sz="1000" dirty="0" smtClean="0"/>
                        <a:t>4.0</a:t>
                      </a:r>
                      <a:r>
                        <a:rPr lang="en-US" sz="1000" baseline="0" dirty="0" smtClean="0"/>
                        <a:t> Mkt </a:t>
                      </a:r>
                      <a:r>
                        <a:rPr lang="en-US" sz="1000" baseline="0" dirty="0" err="1" smtClean="0"/>
                        <a:t>Rsch</a:t>
                      </a:r>
                      <a:endParaRPr lang="en-US" sz="1000" baseline="0" dirty="0" smtClean="0"/>
                    </a:p>
                    <a:p>
                      <a:r>
                        <a:rPr lang="en-US" sz="1000" baseline="0" dirty="0" smtClean="0"/>
                        <a:t>4.1 Market</a:t>
                      </a:r>
                    </a:p>
                    <a:p>
                      <a:r>
                        <a:rPr lang="en-US" sz="1000" baseline="0" dirty="0" smtClean="0"/>
                        <a:t>4.2 Competitors</a:t>
                      </a:r>
                    </a:p>
                    <a:p>
                      <a:r>
                        <a:rPr lang="en-US" sz="1000" baseline="0" dirty="0" smtClean="0"/>
                        <a:t>4.3  Differentiators</a:t>
                      </a:r>
                      <a:endParaRPr lang="en-US" sz="1000" dirty="0"/>
                    </a:p>
                  </a:txBody>
                  <a:tcPr>
                    <a:solidFill>
                      <a:srgbClr val="FFFF00"/>
                    </a:solidFill>
                  </a:tcPr>
                </a:tc>
              </a:tr>
              <a:tr h="430965">
                <a:tc>
                  <a:txBody>
                    <a:bodyPr/>
                    <a:lstStyle/>
                    <a:p>
                      <a:r>
                        <a:rPr lang="en-US" sz="1000" b="1" dirty="0" smtClean="0"/>
                        <a:t>5. Finance and Economics</a:t>
                      </a:r>
                      <a:endParaRPr lang="en-US" sz="1000" b="1" dirty="0"/>
                    </a:p>
                  </a:txBody>
                  <a:tcPr>
                    <a:solidFill>
                      <a:srgbClr val="FFFF00"/>
                    </a:solidFill>
                  </a:tcPr>
                </a:tc>
                <a:tc>
                  <a:txBody>
                    <a:bodyPr/>
                    <a:lstStyle/>
                    <a:p>
                      <a:r>
                        <a:rPr lang="en-US" sz="1000" dirty="0" smtClean="0"/>
                        <a:t>Short paragraph</a:t>
                      </a:r>
                      <a:endParaRPr lang="en-US" sz="1000" dirty="0"/>
                    </a:p>
                  </a:txBody>
                  <a:tcPr/>
                </a:tc>
                <a:tc>
                  <a:txBody>
                    <a:bodyPr/>
                    <a:lstStyle/>
                    <a:p>
                      <a:r>
                        <a:rPr lang="en-US" sz="1000" dirty="0" smtClean="0"/>
                        <a:t>½ to </a:t>
                      </a:r>
                      <a:r>
                        <a:rPr lang="en-US" sz="1000" baseline="0" dirty="0" smtClean="0"/>
                        <a:t> 1 page</a:t>
                      </a:r>
                      <a:endParaRPr lang="en-US" sz="1000" dirty="0"/>
                    </a:p>
                  </a:txBody>
                  <a:tcPr>
                    <a:solidFill>
                      <a:srgbClr val="FFFF00"/>
                    </a:solidFill>
                  </a:tcPr>
                </a:tc>
                <a:tc>
                  <a:txBody>
                    <a:bodyPr/>
                    <a:lstStyle/>
                    <a:p>
                      <a:endParaRPr lang="en-US" sz="1000" dirty="0"/>
                    </a:p>
                  </a:txBody>
                  <a:tcPr/>
                </a:tc>
                <a:tc>
                  <a:txBody>
                    <a:bodyPr/>
                    <a:lstStyle/>
                    <a:p>
                      <a:endParaRPr lang="en-US" sz="1000" dirty="0"/>
                    </a:p>
                  </a:txBody>
                  <a:tcPr>
                    <a:solidFill>
                      <a:srgbClr val="FFFF00"/>
                    </a:solidFill>
                  </a:tcPr>
                </a:tc>
              </a:tr>
              <a:tr h="403339">
                <a:tc>
                  <a:txBody>
                    <a:bodyPr/>
                    <a:lstStyle/>
                    <a:p>
                      <a:r>
                        <a:rPr lang="en-US" sz="1000" b="1" dirty="0" smtClean="0"/>
                        <a:t>6. Management</a:t>
                      </a:r>
                      <a:r>
                        <a:rPr lang="en-US" sz="1000" b="1" baseline="0" dirty="0" smtClean="0"/>
                        <a:t> Team</a:t>
                      </a:r>
                      <a:endParaRPr lang="en-US" sz="1000" b="1" dirty="0"/>
                    </a:p>
                  </a:txBody>
                  <a:tcPr>
                    <a:solidFill>
                      <a:srgbClr val="FFFF00"/>
                    </a:solidFill>
                  </a:tcPr>
                </a:tc>
                <a:tc>
                  <a:txBody>
                    <a:bodyPr/>
                    <a:lstStyle/>
                    <a:p>
                      <a:r>
                        <a:rPr lang="en-US" sz="1000" dirty="0" smtClean="0"/>
                        <a:t>Short</a:t>
                      </a:r>
                      <a:r>
                        <a:rPr lang="en-US" sz="1000" baseline="0" dirty="0" smtClean="0"/>
                        <a:t> paragraph</a:t>
                      </a:r>
                      <a:endParaRPr lang="en-US" sz="1000" dirty="0"/>
                    </a:p>
                  </a:txBody>
                  <a:tcPr/>
                </a:tc>
                <a:tc>
                  <a:txBody>
                    <a:bodyPr/>
                    <a:lstStyle/>
                    <a:p>
                      <a:r>
                        <a:rPr lang="en-US" sz="1000" dirty="0" smtClean="0"/>
                        <a:t>½ page</a:t>
                      </a:r>
                      <a:endParaRPr lang="en-US" sz="1000" dirty="0"/>
                    </a:p>
                  </a:txBody>
                  <a:tcPr>
                    <a:solidFill>
                      <a:srgbClr val="FFFF00"/>
                    </a:solidFill>
                  </a:tcPr>
                </a:tc>
                <a:tc>
                  <a:txBody>
                    <a:bodyPr/>
                    <a:lstStyle/>
                    <a:p>
                      <a:endParaRPr lang="en-US" sz="1000" dirty="0"/>
                    </a:p>
                  </a:txBody>
                  <a:tcPr/>
                </a:tc>
                <a:tc>
                  <a:txBody>
                    <a:bodyPr/>
                    <a:lstStyle/>
                    <a:p>
                      <a:endParaRPr lang="en-US" sz="1000" dirty="0"/>
                    </a:p>
                  </a:txBody>
                  <a:tcPr>
                    <a:solidFill>
                      <a:srgbClr val="FFFF00"/>
                    </a:solidFill>
                  </a:tcPr>
                </a:tc>
              </a:tr>
              <a:tr h="430965">
                <a:tc>
                  <a:txBody>
                    <a:bodyPr/>
                    <a:lstStyle/>
                    <a:p>
                      <a:r>
                        <a:rPr lang="en-US" sz="1000" b="1" dirty="0" smtClean="0"/>
                        <a:t>7. Risks and Assumptions</a:t>
                      </a:r>
                      <a:endParaRPr lang="en-US" sz="1000" b="1" dirty="0"/>
                    </a:p>
                  </a:txBody>
                  <a:tcPr>
                    <a:solidFill>
                      <a:srgbClr val="FFFF00"/>
                    </a:solidFill>
                  </a:tcPr>
                </a:tc>
                <a:tc>
                  <a:txBody>
                    <a:bodyPr/>
                    <a:lstStyle/>
                    <a:p>
                      <a:r>
                        <a:rPr lang="en-US" sz="1000" dirty="0" smtClean="0"/>
                        <a:t>Short</a:t>
                      </a:r>
                      <a:r>
                        <a:rPr lang="en-US" sz="1000" baseline="0" dirty="0" smtClean="0"/>
                        <a:t> paragraph</a:t>
                      </a:r>
                      <a:endParaRPr lang="en-US" sz="1000" dirty="0"/>
                    </a:p>
                  </a:txBody>
                  <a:tcPr/>
                </a:tc>
                <a:tc>
                  <a:txBody>
                    <a:bodyPr/>
                    <a:lstStyle/>
                    <a:p>
                      <a:r>
                        <a:rPr lang="en-US" sz="1000" dirty="0" smtClean="0"/>
                        <a:t>½</a:t>
                      </a:r>
                      <a:r>
                        <a:rPr lang="en-US" sz="1000" baseline="0" dirty="0" smtClean="0"/>
                        <a:t> page</a:t>
                      </a:r>
                      <a:endParaRPr lang="en-US" sz="1000" dirty="0"/>
                    </a:p>
                  </a:txBody>
                  <a:tcPr>
                    <a:solidFill>
                      <a:srgbClr val="FFFF00"/>
                    </a:solidFill>
                  </a:tcPr>
                </a:tc>
                <a:tc>
                  <a:txBody>
                    <a:bodyPr/>
                    <a:lstStyle/>
                    <a:p>
                      <a:endParaRPr lang="en-US" sz="1000" dirty="0"/>
                    </a:p>
                  </a:txBody>
                  <a:tcPr/>
                </a:tc>
                <a:tc>
                  <a:txBody>
                    <a:bodyPr/>
                    <a:lstStyle/>
                    <a:p>
                      <a:endParaRPr lang="en-US" sz="1000" dirty="0"/>
                    </a:p>
                  </a:txBody>
                  <a:tcPr>
                    <a:solidFill>
                      <a:srgbClr val="FFFF00"/>
                    </a:solidFill>
                  </a:tcPr>
                </a:tc>
              </a:tr>
              <a:tr h="403339">
                <a:tc>
                  <a:txBody>
                    <a:bodyPr/>
                    <a:lstStyle/>
                    <a:p>
                      <a:r>
                        <a:rPr lang="en-US" sz="1400" b="1" dirty="0" smtClean="0"/>
                        <a:t>8. Conclusions and Recommendations</a:t>
                      </a:r>
                      <a:endParaRPr lang="en-US" sz="1400" b="1" dirty="0"/>
                    </a:p>
                  </a:txBody>
                  <a:tcPr>
                    <a:solidFill>
                      <a:srgbClr val="FFFF00"/>
                    </a:solidFill>
                  </a:tcPr>
                </a:tc>
                <a:tc>
                  <a:txBody>
                    <a:bodyPr/>
                    <a:lstStyle/>
                    <a:p>
                      <a:r>
                        <a:rPr lang="en-US" sz="1400" dirty="0" smtClean="0"/>
                        <a:t>Short</a:t>
                      </a:r>
                      <a:r>
                        <a:rPr lang="en-US" sz="1400" baseline="0" dirty="0" smtClean="0"/>
                        <a:t> paragraph</a:t>
                      </a:r>
                      <a:endParaRPr lang="en-US" sz="1400" dirty="0"/>
                    </a:p>
                  </a:txBody>
                  <a:tcPr/>
                </a:tc>
                <a:tc>
                  <a:txBody>
                    <a:bodyPr/>
                    <a:lstStyle/>
                    <a:p>
                      <a:r>
                        <a:rPr lang="en-US" sz="1400" dirty="0" smtClean="0"/>
                        <a:t>¼ to ½ page</a:t>
                      </a:r>
                      <a:endParaRPr lang="en-US" sz="1400" dirty="0"/>
                    </a:p>
                  </a:txBody>
                  <a:tcPr>
                    <a:solidFill>
                      <a:srgbClr val="FF0000"/>
                    </a:solidFill>
                  </a:tcPr>
                </a:tc>
                <a:tc>
                  <a:txBody>
                    <a:bodyPr/>
                    <a:lstStyle/>
                    <a:p>
                      <a:endParaRPr lang="en-US" sz="1400" dirty="0"/>
                    </a:p>
                  </a:txBody>
                  <a:tcPr/>
                </a:tc>
                <a:tc>
                  <a:txBody>
                    <a:bodyPr/>
                    <a:lstStyle/>
                    <a:p>
                      <a:r>
                        <a:rPr lang="en-US" sz="1000" dirty="0" smtClean="0"/>
                        <a:t>8. </a:t>
                      </a:r>
                      <a:r>
                        <a:rPr lang="en-US" sz="1000" dirty="0" err="1" smtClean="0"/>
                        <a:t>Concl</a:t>
                      </a:r>
                      <a:r>
                        <a:rPr lang="en-US" sz="1000" dirty="0" smtClean="0"/>
                        <a:t>/</a:t>
                      </a:r>
                      <a:r>
                        <a:rPr lang="en-US" sz="1000" baseline="0" dirty="0" smtClean="0"/>
                        <a:t> Rec’s</a:t>
                      </a:r>
                    </a:p>
                    <a:p>
                      <a:r>
                        <a:rPr lang="en-US" sz="1000" baseline="0" dirty="0" smtClean="0"/>
                        <a:t>8.1 Useful features </a:t>
                      </a:r>
                    </a:p>
                    <a:p>
                      <a:r>
                        <a:rPr lang="en-US" sz="1000" baseline="0" dirty="0" smtClean="0"/>
                        <a:t>8.2 Recommended action </a:t>
                      </a:r>
                      <a:endParaRPr lang="en-US" sz="1000" dirty="0"/>
                    </a:p>
                  </a:txBody>
                  <a:tcPr>
                    <a:solidFill>
                      <a:srgbClr val="FFFF00"/>
                    </a:solidFill>
                  </a:tcPr>
                </a:tc>
              </a:tr>
              <a:tr h="403339">
                <a:tc>
                  <a:txBody>
                    <a:bodyPr/>
                    <a:lstStyle/>
                    <a:p>
                      <a:r>
                        <a:rPr lang="en-US" sz="1000" b="1" dirty="0" smtClean="0"/>
                        <a:t>A. Sources</a:t>
                      </a:r>
                      <a:endParaRPr lang="en-US" sz="1000" b="1" dirty="0"/>
                    </a:p>
                  </a:txBody>
                  <a:tcPr>
                    <a:solidFill>
                      <a:srgbClr val="FFFF00"/>
                    </a:solidFill>
                  </a:tcPr>
                </a:tc>
                <a:tc>
                  <a:txBody>
                    <a:bodyPr/>
                    <a:lstStyle/>
                    <a:p>
                      <a:r>
                        <a:rPr lang="en-US" sz="1000" dirty="0" smtClean="0"/>
                        <a:t>Not Applicable</a:t>
                      </a:r>
                      <a:endParaRPr lang="en-US" sz="1000" dirty="0"/>
                    </a:p>
                  </a:txBody>
                  <a:tcPr/>
                </a:tc>
                <a:tc>
                  <a:txBody>
                    <a:bodyPr/>
                    <a:lstStyle/>
                    <a:p>
                      <a:r>
                        <a:rPr lang="en-US" sz="1000" dirty="0" smtClean="0"/>
                        <a:t>½ to 1 page</a:t>
                      </a:r>
                      <a:endParaRPr lang="en-US" sz="1000" dirty="0"/>
                    </a:p>
                  </a:txBody>
                  <a:tcPr>
                    <a:solidFill>
                      <a:srgbClr val="FFFF00"/>
                    </a:solidFill>
                  </a:tcPr>
                </a:tc>
                <a:tc>
                  <a:txBody>
                    <a:bodyPr/>
                    <a:lstStyle/>
                    <a:p>
                      <a:r>
                        <a:rPr lang="en-US" sz="1000" dirty="0" smtClean="0"/>
                        <a:t>½ to 1 page</a:t>
                      </a:r>
                      <a:endParaRPr lang="en-US" sz="1000" dirty="0"/>
                    </a:p>
                  </a:txBody>
                  <a:tcPr/>
                </a:tc>
                <a:tc>
                  <a:txBody>
                    <a:bodyPr/>
                    <a:lstStyle/>
                    <a:p>
                      <a:endParaRPr lang="en-US" sz="1000" dirty="0"/>
                    </a:p>
                  </a:txBody>
                  <a:tcPr>
                    <a:solidFill>
                      <a:srgbClr val="FFFF00"/>
                    </a:solidFill>
                  </a:tcPr>
                </a:tc>
              </a:tr>
            </a:tbl>
          </a:graphicData>
        </a:graphic>
      </p:graphicFrame>
    </p:spTree>
    <p:extLst>
      <p:ext uri="{BB962C8B-B14F-4D97-AF65-F5344CB8AC3E}">
        <p14:creationId xmlns:p14="http://schemas.microsoft.com/office/powerpoint/2010/main" val="1983268750"/>
      </p:ext>
    </p:extLst>
  </p:cSld>
  <p:clrMapOvr>
    <a:masterClrMapping/>
  </p:clrMapOvr>
  <mc:AlternateContent xmlns:mc="http://schemas.openxmlformats.org/markup-compatibility/2006" xmlns:p14="http://schemas.microsoft.com/office/powerpoint/2010/main">
    <mc:Choice Requires="p14">
      <p:transition spd="slow" p14:dur="2000" advClick="0" advTm="5463"/>
    </mc:Choice>
    <mc:Fallback xmlns="">
      <p:transition spd="slow" advClick="0" advTm="5463"/>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087" y="248405"/>
            <a:ext cx="7886700" cy="886159"/>
          </a:xfrm>
        </p:spPr>
        <p:txBody>
          <a:bodyPr>
            <a:noAutofit/>
          </a:bodyPr>
          <a:lstStyle/>
          <a:p>
            <a:pPr algn="ctr"/>
            <a:r>
              <a:rPr lang="en-US" sz="3600" dirty="0" smtClean="0"/>
              <a:t>Framework for Research </a:t>
            </a:r>
            <a:br>
              <a:rPr lang="en-US" sz="3600" dirty="0" smtClean="0"/>
            </a:br>
            <a:r>
              <a:rPr lang="en-US" sz="3600" dirty="0" smtClean="0"/>
              <a:t>Option #2</a:t>
            </a:r>
            <a:endParaRPr lang="en-US" sz="3600" dirty="0"/>
          </a:p>
        </p:txBody>
      </p:sp>
      <p:sp>
        <p:nvSpPr>
          <p:cNvPr id="4" name="Trapezoid 3"/>
          <p:cNvSpPr/>
          <p:nvPr/>
        </p:nvSpPr>
        <p:spPr>
          <a:xfrm rot="10800000">
            <a:off x="2715208" y="1236515"/>
            <a:ext cx="3437940" cy="2369130"/>
          </a:xfrm>
          <a:prstGeom prst="trapezoid">
            <a:avLst/>
          </a:prstGeom>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5" name="Trapezoid 4"/>
          <p:cNvSpPr/>
          <p:nvPr/>
        </p:nvSpPr>
        <p:spPr>
          <a:xfrm>
            <a:off x="2715202" y="4198017"/>
            <a:ext cx="3437946" cy="2376054"/>
          </a:xfrm>
          <a:prstGeom prst="trapezoid">
            <a:avLst/>
          </a:prstGeom>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6" name="Rectangle 5"/>
          <p:cNvSpPr/>
          <p:nvPr/>
        </p:nvSpPr>
        <p:spPr>
          <a:xfrm>
            <a:off x="3303037" y="3605646"/>
            <a:ext cx="2245714" cy="727364"/>
          </a:xfrm>
          <a:prstGeom prst="rect">
            <a:avLst/>
          </a:prstGeom>
          <a:ln w="28575">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7" name="TextBox 6"/>
          <p:cNvSpPr txBox="1"/>
          <p:nvPr/>
        </p:nvSpPr>
        <p:spPr>
          <a:xfrm>
            <a:off x="3490603" y="1369231"/>
            <a:ext cx="2067791" cy="369332"/>
          </a:xfrm>
          <a:prstGeom prst="rect">
            <a:avLst/>
          </a:prstGeom>
          <a:noFill/>
        </p:spPr>
        <p:txBody>
          <a:bodyPr wrap="square" rtlCol="0">
            <a:spAutoFit/>
          </a:bodyPr>
          <a:lstStyle/>
          <a:p>
            <a:pPr algn="ctr"/>
            <a:r>
              <a:rPr lang="en-US" dirty="0" smtClean="0">
                <a:solidFill>
                  <a:prstClr val="white"/>
                </a:solidFill>
              </a:rPr>
              <a:t>Area of Research</a:t>
            </a:r>
            <a:endParaRPr lang="en-US" dirty="0">
              <a:solidFill>
                <a:prstClr val="white"/>
              </a:solidFill>
            </a:endParaRPr>
          </a:p>
        </p:txBody>
      </p:sp>
      <p:sp>
        <p:nvSpPr>
          <p:cNvPr id="8" name="TextBox 7"/>
          <p:cNvSpPr txBox="1"/>
          <p:nvPr/>
        </p:nvSpPr>
        <p:spPr>
          <a:xfrm>
            <a:off x="2921542" y="1970990"/>
            <a:ext cx="3040719" cy="646331"/>
          </a:xfrm>
          <a:prstGeom prst="rect">
            <a:avLst/>
          </a:prstGeom>
          <a:noFill/>
        </p:spPr>
        <p:txBody>
          <a:bodyPr wrap="square" rtlCol="0">
            <a:spAutoFit/>
          </a:bodyPr>
          <a:lstStyle/>
          <a:p>
            <a:pPr algn="ctr"/>
            <a:r>
              <a:rPr lang="en-US" dirty="0" smtClean="0">
                <a:solidFill>
                  <a:prstClr val="white"/>
                </a:solidFill>
              </a:rPr>
              <a:t>Specific Topic </a:t>
            </a:r>
          </a:p>
          <a:p>
            <a:pPr algn="ctr"/>
            <a:r>
              <a:rPr lang="en-US" dirty="0" smtClean="0">
                <a:solidFill>
                  <a:prstClr val="white"/>
                </a:solidFill>
              </a:rPr>
              <a:t>(Describe Specific Research</a:t>
            </a:r>
            <a:endParaRPr lang="en-US" dirty="0">
              <a:solidFill>
                <a:prstClr val="white"/>
              </a:solidFill>
            </a:endParaRPr>
          </a:p>
        </p:txBody>
      </p:sp>
      <p:sp>
        <p:nvSpPr>
          <p:cNvPr id="9" name="TextBox 8"/>
          <p:cNvSpPr txBox="1"/>
          <p:nvPr/>
        </p:nvSpPr>
        <p:spPr>
          <a:xfrm>
            <a:off x="3462714" y="2837995"/>
            <a:ext cx="2067791" cy="369332"/>
          </a:xfrm>
          <a:prstGeom prst="rect">
            <a:avLst/>
          </a:prstGeom>
          <a:noFill/>
        </p:spPr>
        <p:txBody>
          <a:bodyPr wrap="square" rtlCol="0">
            <a:spAutoFit/>
          </a:bodyPr>
          <a:lstStyle/>
          <a:p>
            <a:pPr algn="ctr"/>
            <a:r>
              <a:rPr lang="en-US" dirty="0" smtClean="0">
                <a:solidFill>
                  <a:prstClr val="white"/>
                </a:solidFill>
              </a:rPr>
              <a:t>Criteria for Analysis</a:t>
            </a:r>
            <a:endParaRPr lang="en-US" dirty="0">
              <a:solidFill>
                <a:prstClr val="white"/>
              </a:solidFill>
            </a:endParaRPr>
          </a:p>
        </p:txBody>
      </p:sp>
      <p:sp>
        <p:nvSpPr>
          <p:cNvPr id="10" name="TextBox 9"/>
          <p:cNvSpPr txBox="1"/>
          <p:nvPr/>
        </p:nvSpPr>
        <p:spPr>
          <a:xfrm>
            <a:off x="3792048" y="3826226"/>
            <a:ext cx="1267691" cy="369332"/>
          </a:xfrm>
          <a:prstGeom prst="rect">
            <a:avLst/>
          </a:prstGeom>
          <a:solidFill>
            <a:schemeClr val="accent2"/>
          </a:solidFill>
        </p:spPr>
        <p:txBody>
          <a:bodyPr wrap="square" rtlCol="0">
            <a:spAutoFit/>
          </a:bodyPr>
          <a:lstStyle/>
          <a:p>
            <a:pPr algn="ctr"/>
            <a:r>
              <a:rPr lang="en-US" dirty="0" smtClean="0">
                <a:solidFill>
                  <a:prstClr val="white"/>
                </a:solidFill>
              </a:rPr>
              <a:t>ANALYSIS</a:t>
            </a:r>
            <a:endParaRPr lang="en-US" dirty="0">
              <a:solidFill>
                <a:prstClr val="white"/>
              </a:solidFill>
            </a:endParaRPr>
          </a:p>
        </p:txBody>
      </p:sp>
      <p:sp>
        <p:nvSpPr>
          <p:cNvPr id="11" name="TextBox 10"/>
          <p:cNvSpPr txBox="1"/>
          <p:nvPr/>
        </p:nvSpPr>
        <p:spPr>
          <a:xfrm>
            <a:off x="3408005" y="4596103"/>
            <a:ext cx="2067791" cy="646331"/>
          </a:xfrm>
          <a:prstGeom prst="rect">
            <a:avLst/>
          </a:prstGeom>
          <a:noFill/>
        </p:spPr>
        <p:txBody>
          <a:bodyPr wrap="square" rtlCol="0">
            <a:spAutoFit/>
          </a:bodyPr>
          <a:lstStyle/>
          <a:p>
            <a:pPr algn="ctr"/>
            <a:r>
              <a:rPr lang="en-US" dirty="0" smtClean="0">
                <a:solidFill>
                  <a:prstClr val="white"/>
                </a:solidFill>
              </a:rPr>
              <a:t>Results and Implications</a:t>
            </a:r>
            <a:endParaRPr lang="en-US" dirty="0">
              <a:solidFill>
                <a:prstClr val="white"/>
              </a:solidFill>
            </a:endParaRPr>
          </a:p>
        </p:txBody>
      </p:sp>
      <p:sp>
        <p:nvSpPr>
          <p:cNvPr id="12" name="TextBox 11"/>
          <p:cNvSpPr txBox="1"/>
          <p:nvPr/>
        </p:nvSpPr>
        <p:spPr>
          <a:xfrm>
            <a:off x="3303038" y="5850264"/>
            <a:ext cx="2255356" cy="646331"/>
          </a:xfrm>
          <a:prstGeom prst="rect">
            <a:avLst/>
          </a:prstGeom>
          <a:noFill/>
        </p:spPr>
        <p:txBody>
          <a:bodyPr wrap="square" rtlCol="0">
            <a:spAutoFit/>
          </a:bodyPr>
          <a:lstStyle/>
          <a:p>
            <a:pPr algn="ctr"/>
            <a:r>
              <a:rPr lang="en-US" dirty="0" smtClean="0">
                <a:solidFill>
                  <a:prstClr val="white"/>
                </a:solidFill>
              </a:rPr>
              <a:t>Conclusions  &amp;Recommendations</a:t>
            </a:r>
            <a:endParaRPr lang="en-US" dirty="0">
              <a:solidFill>
                <a:prstClr val="white"/>
              </a:solidFill>
            </a:endParaRPr>
          </a:p>
        </p:txBody>
      </p:sp>
      <p:sp>
        <p:nvSpPr>
          <p:cNvPr id="3" name="TextBox 2"/>
          <p:cNvSpPr txBox="1"/>
          <p:nvPr/>
        </p:nvSpPr>
        <p:spPr>
          <a:xfrm>
            <a:off x="251078" y="2953347"/>
            <a:ext cx="2670464" cy="1569660"/>
          </a:xfrm>
          <a:prstGeom prst="rect">
            <a:avLst/>
          </a:prstGeom>
          <a:noFill/>
          <a:ln>
            <a:solidFill>
              <a:schemeClr val="bg1"/>
            </a:solidFill>
          </a:ln>
        </p:spPr>
        <p:txBody>
          <a:bodyPr wrap="square" rtlCol="0">
            <a:spAutoFit/>
          </a:bodyPr>
          <a:lstStyle/>
          <a:p>
            <a:r>
              <a:rPr lang="en-US" sz="2400" dirty="0" smtClean="0">
                <a:solidFill>
                  <a:prstClr val="white"/>
                </a:solidFill>
              </a:rPr>
              <a:t>Research is a fluid.</a:t>
            </a:r>
          </a:p>
          <a:p>
            <a:r>
              <a:rPr lang="en-US" sz="2400" dirty="0" smtClean="0">
                <a:solidFill>
                  <a:prstClr val="white"/>
                </a:solidFill>
              </a:rPr>
              <a:t>It has the form of the container you choose.</a:t>
            </a:r>
            <a:endParaRPr lang="en-US" sz="2400" dirty="0">
              <a:solidFill>
                <a:prstClr val="white"/>
              </a:solidFill>
            </a:endParaRPr>
          </a:p>
        </p:txBody>
      </p:sp>
      <p:sp>
        <p:nvSpPr>
          <p:cNvPr id="13" name="Rectangle 12"/>
          <p:cNvSpPr/>
          <p:nvPr/>
        </p:nvSpPr>
        <p:spPr>
          <a:xfrm>
            <a:off x="6153155" y="1738563"/>
            <a:ext cx="2766910" cy="3693319"/>
          </a:xfrm>
          <a:prstGeom prst="rect">
            <a:avLst/>
          </a:prstGeom>
          <a:ln>
            <a:solidFill>
              <a:schemeClr val="bg1"/>
            </a:solidFill>
          </a:ln>
        </p:spPr>
        <p:txBody>
          <a:bodyPr wrap="square">
            <a:spAutoFit/>
          </a:bodyPr>
          <a:lstStyle/>
          <a:p>
            <a:r>
              <a:rPr lang="en-US" dirty="0" smtClean="0">
                <a:solidFill>
                  <a:prstClr val="white"/>
                </a:solidFill>
              </a:rPr>
              <a:t>The “container” is the Analysis Process you choose:</a:t>
            </a:r>
          </a:p>
          <a:p>
            <a:r>
              <a:rPr lang="en-US" dirty="0" smtClean="0">
                <a:solidFill>
                  <a:prstClr val="white"/>
                </a:solidFill>
              </a:rPr>
              <a:t>-Compare multiple technologies by measuring their performance in a consistent “test” process  (Comparative Analysis)</a:t>
            </a:r>
          </a:p>
          <a:p>
            <a:r>
              <a:rPr lang="en-US" dirty="0" smtClean="0">
                <a:solidFill>
                  <a:prstClr val="white"/>
                </a:solidFill>
              </a:rPr>
              <a:t>-Measure a single technology’s ability to perform a previously unachievable “test” (Feasibility Study)</a:t>
            </a:r>
            <a:endParaRPr lang="en-US" dirty="0">
              <a:solidFill>
                <a:prstClr val="white"/>
              </a:solidFill>
            </a:endParaRPr>
          </a:p>
        </p:txBody>
      </p:sp>
    </p:spTree>
    <p:extLst>
      <p:ext uri="{BB962C8B-B14F-4D97-AF65-F5344CB8AC3E}">
        <p14:creationId xmlns:p14="http://schemas.microsoft.com/office/powerpoint/2010/main" val="284970750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1777" y="300359"/>
            <a:ext cx="7886700" cy="886159"/>
          </a:xfrm>
        </p:spPr>
        <p:txBody>
          <a:bodyPr>
            <a:noAutofit/>
          </a:bodyPr>
          <a:lstStyle/>
          <a:p>
            <a:r>
              <a:rPr lang="en-US" sz="3600" dirty="0" smtClean="0"/>
              <a:t>Final Paper: Research Sources Summary due Oct 15</a:t>
            </a:r>
            <a:endParaRPr lang="en-US" sz="3600" dirty="0"/>
          </a:p>
        </p:txBody>
      </p:sp>
      <p:sp>
        <p:nvSpPr>
          <p:cNvPr id="3" name="Content Placeholder 2"/>
          <p:cNvSpPr>
            <a:spLocks noGrp="1"/>
          </p:cNvSpPr>
          <p:nvPr>
            <p:ph idx="1"/>
          </p:nvPr>
        </p:nvSpPr>
        <p:spPr>
          <a:xfrm>
            <a:off x="639536" y="1265217"/>
            <a:ext cx="7886700" cy="5244439"/>
          </a:xfrm>
        </p:spPr>
        <p:txBody>
          <a:bodyPr>
            <a:normAutofit lnSpcReduction="10000"/>
          </a:bodyPr>
          <a:lstStyle/>
          <a:p>
            <a:r>
              <a:rPr lang="en-US" dirty="0"/>
              <a:t>Submit 20 references related to your topic. Write a paragraph about </a:t>
            </a:r>
            <a:r>
              <a:rPr lang="en-US" dirty="0" smtClean="0"/>
              <a:t>each related to the info that applies to your topic.</a:t>
            </a:r>
            <a:endParaRPr lang="en-US" dirty="0"/>
          </a:p>
          <a:p>
            <a:r>
              <a:rPr lang="en-US" dirty="0"/>
              <a:t>Remember to use IEEE format for citations </a:t>
            </a:r>
            <a:r>
              <a:rPr lang="en-US" dirty="0" smtClean="0"/>
              <a:t>to</a:t>
            </a:r>
            <a:r>
              <a:rPr lang="en-US" dirty="0"/>
              <a:t> identify each </a:t>
            </a:r>
            <a:r>
              <a:rPr lang="en-US" dirty="0" smtClean="0"/>
              <a:t>source</a:t>
            </a:r>
          </a:p>
          <a:p>
            <a:endParaRPr lang="en-US" dirty="0" smtClean="0"/>
          </a:p>
          <a:p>
            <a:r>
              <a:rPr lang="en-US" dirty="0" smtClean="0">
                <a:solidFill>
                  <a:srgbClr val="FFFF00"/>
                </a:solidFill>
              </a:rPr>
              <a:t>-Try to get at least </a:t>
            </a:r>
            <a:r>
              <a:rPr lang="en-US" dirty="0" smtClean="0"/>
              <a:t>4 different classes of sources</a:t>
            </a:r>
            <a:r>
              <a:rPr lang="en-US" dirty="0" smtClean="0">
                <a:solidFill>
                  <a:srgbClr val="FFFF00"/>
                </a:solidFill>
              </a:rPr>
              <a:t>: Books, periodicals, journals, online sources, Manufacturer product info, ….</a:t>
            </a:r>
          </a:p>
          <a:p>
            <a:r>
              <a:rPr lang="en-US" dirty="0" smtClean="0">
                <a:solidFill>
                  <a:srgbClr val="FFFF00"/>
                </a:solidFill>
              </a:rPr>
              <a:t>-Consider using </a:t>
            </a:r>
            <a:r>
              <a:rPr lang="en-US" dirty="0" smtClean="0"/>
              <a:t>figures, drawings</a:t>
            </a:r>
            <a:r>
              <a:rPr lang="en-US" dirty="0" smtClean="0">
                <a:solidFill>
                  <a:srgbClr val="FFFF00"/>
                </a:solidFill>
              </a:rPr>
              <a:t>, </a:t>
            </a:r>
            <a:r>
              <a:rPr lang="en-US" dirty="0" err="1" smtClean="0">
                <a:solidFill>
                  <a:srgbClr val="FFFF00"/>
                </a:solidFill>
              </a:rPr>
              <a:t>etc</a:t>
            </a:r>
            <a:r>
              <a:rPr lang="en-US" dirty="0" smtClean="0">
                <a:solidFill>
                  <a:srgbClr val="FFFF00"/>
                </a:solidFill>
              </a:rPr>
              <a:t> from the sources if that is useful (remember, they get cited differently than other sources)</a:t>
            </a:r>
          </a:p>
          <a:p>
            <a:r>
              <a:rPr lang="en-US" dirty="0" smtClean="0">
                <a:solidFill>
                  <a:srgbClr val="FFFF00"/>
                </a:solidFill>
              </a:rPr>
              <a:t>-Use a consistent, concise approach:</a:t>
            </a:r>
          </a:p>
          <a:p>
            <a:r>
              <a:rPr lang="en-US" dirty="0">
                <a:solidFill>
                  <a:srgbClr val="FFFF00"/>
                </a:solidFill>
              </a:rPr>
              <a:t> </a:t>
            </a:r>
            <a:r>
              <a:rPr lang="en-US" dirty="0" smtClean="0">
                <a:solidFill>
                  <a:srgbClr val="FFFF00"/>
                </a:solidFill>
              </a:rPr>
              <a:t>      a. Source in </a:t>
            </a:r>
            <a:r>
              <a:rPr lang="en-US" dirty="0" smtClean="0"/>
              <a:t>IEEE format based on author’s center</a:t>
            </a:r>
          </a:p>
          <a:p>
            <a:r>
              <a:rPr lang="en-US" dirty="0" smtClean="0">
                <a:solidFill>
                  <a:srgbClr val="FFFF00"/>
                </a:solidFill>
              </a:rPr>
              <a:t>       b. Full sentences identifying the </a:t>
            </a:r>
            <a:r>
              <a:rPr lang="en-US" dirty="0" smtClean="0"/>
              <a:t>contribution of the document</a:t>
            </a:r>
            <a:r>
              <a:rPr lang="en-US" dirty="0" smtClean="0">
                <a:solidFill>
                  <a:srgbClr val="FFFF00"/>
                </a:solidFill>
              </a:rPr>
              <a:t> to your paper based on your study of the item</a:t>
            </a:r>
          </a:p>
          <a:p>
            <a:endParaRPr lang="en-US" dirty="0">
              <a:solidFill>
                <a:srgbClr val="FFFF00"/>
              </a:solidFill>
            </a:endParaRPr>
          </a:p>
          <a:p>
            <a:r>
              <a:rPr lang="en-US" dirty="0" smtClean="0">
                <a:solidFill>
                  <a:srgbClr val="FFFF00"/>
                </a:solidFill>
              </a:rPr>
              <a:t>Put “Bibliography” or “References” near the top of your paper to avoid high plagiarism score</a:t>
            </a:r>
          </a:p>
          <a:p>
            <a:endParaRPr lang="en-US" dirty="0"/>
          </a:p>
          <a:p>
            <a:endParaRPr lang="en-US" dirty="0"/>
          </a:p>
        </p:txBody>
      </p:sp>
    </p:spTree>
    <p:extLst>
      <p:ext uri="{BB962C8B-B14F-4D97-AF65-F5344CB8AC3E}">
        <p14:creationId xmlns:p14="http://schemas.microsoft.com/office/powerpoint/2010/main" val="403444806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3336" y="420596"/>
            <a:ext cx="7886700" cy="886159"/>
          </a:xfrm>
        </p:spPr>
        <p:txBody>
          <a:bodyPr/>
          <a:lstStyle/>
          <a:p>
            <a:r>
              <a:rPr lang="en-US" dirty="0" smtClean="0"/>
              <a:t>Example Final Research</a:t>
            </a:r>
            <a:endParaRPr lang="en-US" dirty="0"/>
          </a:p>
        </p:txBody>
      </p:sp>
      <p:sp>
        <p:nvSpPr>
          <p:cNvPr id="3" name="Content Placeholder 2"/>
          <p:cNvSpPr>
            <a:spLocks noGrp="1"/>
          </p:cNvSpPr>
          <p:nvPr>
            <p:ph idx="1"/>
          </p:nvPr>
        </p:nvSpPr>
        <p:spPr>
          <a:xfrm>
            <a:off x="628650" y="1415143"/>
            <a:ext cx="7886700" cy="5170713"/>
          </a:xfrm>
        </p:spPr>
        <p:txBody>
          <a:bodyPr>
            <a:normAutofit fontScale="92500" lnSpcReduction="20000"/>
          </a:bodyPr>
          <a:lstStyle/>
          <a:p>
            <a:pPr algn="ctr"/>
            <a:endParaRPr lang="en-US" dirty="0" smtClean="0"/>
          </a:p>
          <a:p>
            <a:pPr algn="ctr"/>
            <a:r>
              <a:rPr lang="en-US" sz="3500" dirty="0" smtClean="0"/>
              <a:t>Title</a:t>
            </a:r>
            <a:r>
              <a:rPr lang="en-US" dirty="0" smtClean="0"/>
              <a:t> (of your paper)</a:t>
            </a:r>
          </a:p>
          <a:p>
            <a:pPr algn="ctr"/>
            <a:endParaRPr lang="en-US" dirty="0"/>
          </a:p>
          <a:p>
            <a:r>
              <a:rPr lang="en-US" sz="2200" dirty="0" smtClean="0"/>
              <a:t>Bibliography </a:t>
            </a:r>
          </a:p>
          <a:p>
            <a:endParaRPr lang="en-US" sz="2200" dirty="0" smtClean="0"/>
          </a:p>
          <a:p>
            <a:r>
              <a:rPr lang="en-US" dirty="0" smtClean="0"/>
              <a:t>[1]  Source #1:  (source in IEEE format)</a:t>
            </a:r>
          </a:p>
          <a:p>
            <a:r>
              <a:rPr lang="en-US" dirty="0"/>
              <a:t> </a:t>
            </a:r>
            <a:r>
              <a:rPr lang="en-US" dirty="0" smtClean="0"/>
              <a:t>      This source describes the market for self-driving automobiles and predicts a size of XX units in 2021 growing to YY by 2026</a:t>
            </a:r>
          </a:p>
          <a:p>
            <a:r>
              <a:rPr lang="en-US" dirty="0" smtClean="0"/>
              <a:t>[2]  Source #2: (source in IEEE format)</a:t>
            </a:r>
          </a:p>
          <a:p>
            <a:r>
              <a:rPr lang="en-US" dirty="0"/>
              <a:t> </a:t>
            </a:r>
            <a:r>
              <a:rPr lang="en-US" dirty="0" smtClean="0"/>
              <a:t>     This proceeding from an IEEE forum meeting examines alternative navigation systems and predicts a hybrid of GPS, cellular tower and barometric pressure will be suitable for self-driving cars in 2022.   In addition, AI methods are expected to be applied for the hybrid navigation algorithms</a:t>
            </a:r>
          </a:p>
          <a:p>
            <a:r>
              <a:rPr lang="en-US" dirty="0" smtClean="0"/>
              <a:t>[3]  Xxx</a:t>
            </a:r>
          </a:p>
          <a:p>
            <a:r>
              <a:rPr lang="en-US" dirty="0" smtClean="0"/>
              <a:t>[4]  </a:t>
            </a:r>
            <a:r>
              <a:rPr lang="en-US" dirty="0" err="1" smtClean="0"/>
              <a:t>Yyy</a:t>
            </a:r>
            <a:endParaRPr lang="en-US" dirty="0" smtClean="0"/>
          </a:p>
          <a:p>
            <a:pPr marL="457200" indent="-457200">
              <a:buAutoNum type="alphaLcPeriod" startAt="3"/>
            </a:pPr>
            <a:endParaRPr lang="en-US" dirty="0"/>
          </a:p>
          <a:p>
            <a:pPr marL="457200" indent="-457200">
              <a:buAutoNum type="alphaLcPeriod" startAt="3"/>
            </a:pPr>
            <a:endParaRPr lang="en-US" dirty="0" smtClean="0"/>
          </a:p>
          <a:p>
            <a:pPr marL="457200" indent="-457200">
              <a:buAutoNum type="alphaLcPeriod" startAt="3"/>
            </a:pPr>
            <a:endParaRPr lang="en-US" dirty="0" smtClean="0"/>
          </a:p>
        </p:txBody>
      </p:sp>
    </p:spTree>
    <p:extLst>
      <p:ext uri="{BB962C8B-B14F-4D97-AF65-F5344CB8AC3E}">
        <p14:creationId xmlns:p14="http://schemas.microsoft.com/office/powerpoint/2010/main" val="244651041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endParaRPr lang="en-US"/>
          </a:p>
        </p:txBody>
      </p:sp>
      <p:sp>
        <p:nvSpPr>
          <p:cNvPr id="3" name="Text Placeholder 2"/>
          <p:cNvSpPr>
            <a:spLocks noGrp="1"/>
          </p:cNvSpPr>
          <p:nvPr>
            <p:ph type="body" sz="quarter" idx="10"/>
          </p:nvPr>
        </p:nvSpPr>
        <p:spPr/>
        <p:txBody>
          <a:bodyPr>
            <a:normAutofit/>
          </a:bodyPr>
          <a:lstStyle/>
          <a:p>
            <a:endParaRPr lang="en-US" dirty="0" smtClean="0"/>
          </a:p>
          <a:p>
            <a:endParaRPr lang="en-US" dirty="0" smtClean="0"/>
          </a:p>
        </p:txBody>
      </p:sp>
      <p:sp>
        <p:nvSpPr>
          <p:cNvPr id="6" name="TextBox 5"/>
          <p:cNvSpPr txBox="1"/>
          <p:nvPr/>
        </p:nvSpPr>
        <p:spPr>
          <a:xfrm>
            <a:off x="424873" y="143949"/>
            <a:ext cx="6003636" cy="7571303"/>
          </a:xfrm>
          <a:prstGeom prst="rect">
            <a:avLst/>
          </a:prstGeom>
          <a:noFill/>
        </p:spPr>
        <p:txBody>
          <a:bodyPr wrap="square" rtlCol="0">
            <a:spAutoFit/>
          </a:bodyPr>
          <a:lstStyle/>
          <a:p>
            <a:endParaRPr lang="en-US" dirty="0" smtClean="0"/>
          </a:p>
          <a:p>
            <a:endParaRPr lang="en-US" dirty="0"/>
          </a:p>
          <a:p>
            <a:r>
              <a:rPr lang="en-US" dirty="0" smtClean="0"/>
              <a:t>-Upcoming Writing deliverables</a:t>
            </a:r>
          </a:p>
          <a:p>
            <a:endParaRPr lang="en-US" dirty="0"/>
          </a:p>
          <a:p>
            <a:r>
              <a:rPr lang="en-US" dirty="0" smtClean="0"/>
              <a:t>-Midterm Completion</a:t>
            </a:r>
          </a:p>
          <a:p>
            <a:r>
              <a:rPr lang="en-US" dirty="0" smtClean="0"/>
              <a:t>    </a:t>
            </a:r>
          </a:p>
          <a:p>
            <a:endParaRPr lang="en-US" dirty="0" smtClean="0"/>
          </a:p>
          <a:p>
            <a:r>
              <a:rPr lang="en-US" dirty="0"/>
              <a:t>-Final Paper </a:t>
            </a:r>
          </a:p>
          <a:p>
            <a:r>
              <a:rPr lang="en-US" dirty="0"/>
              <a:t>    -Sources </a:t>
            </a:r>
            <a:endParaRPr lang="en-US" dirty="0" smtClean="0"/>
          </a:p>
          <a:p>
            <a:r>
              <a:rPr lang="en-US" dirty="0"/>
              <a:t> </a:t>
            </a:r>
            <a:r>
              <a:rPr lang="en-US" dirty="0" smtClean="0"/>
              <a:t>   -</a:t>
            </a:r>
            <a:r>
              <a:rPr lang="en-US" dirty="0"/>
              <a:t>Outline/Abstract </a:t>
            </a:r>
          </a:p>
          <a:p>
            <a:endParaRPr lang="en-US" dirty="0" smtClean="0"/>
          </a:p>
          <a:p>
            <a:endParaRPr lang="en-US" dirty="0"/>
          </a:p>
          <a:p>
            <a:r>
              <a:rPr lang="en-US" dirty="0" smtClean="0"/>
              <a:t>-Resume Overview</a:t>
            </a:r>
          </a:p>
          <a:p>
            <a:endParaRPr lang="en-US" dirty="0"/>
          </a:p>
          <a:p>
            <a:endParaRPr lang="en-US" dirty="0"/>
          </a:p>
          <a:p>
            <a:r>
              <a:rPr lang="en-US" dirty="0" smtClean="0"/>
              <a:t>-Product Review:  Moriarty  </a:t>
            </a:r>
          </a:p>
          <a:p>
            <a:endParaRPr lang="en-US" dirty="0"/>
          </a:p>
          <a:p>
            <a:r>
              <a:rPr lang="en-US" dirty="0" smtClean="0"/>
              <a:t>-Materials Ethics-related Case Studies </a:t>
            </a:r>
          </a:p>
          <a:p>
            <a:r>
              <a:rPr lang="en-US" dirty="0"/>
              <a:t> </a:t>
            </a:r>
            <a:r>
              <a:rPr lang="en-US" dirty="0" smtClean="0"/>
              <a:t>  +Focal Products Discussion </a:t>
            </a:r>
          </a:p>
          <a:p>
            <a:r>
              <a:rPr lang="en-US" dirty="0" smtClean="0"/>
              <a:t>   +Other focal products discussion </a:t>
            </a:r>
          </a:p>
          <a:p>
            <a:r>
              <a:rPr lang="en-US" dirty="0" smtClean="0"/>
              <a:t>     </a:t>
            </a:r>
          </a:p>
          <a:p>
            <a:pPr lvl="1"/>
            <a:endParaRPr lang="en-US" dirty="0" smtClean="0"/>
          </a:p>
          <a:p>
            <a:pPr marL="742950" lvl="1" indent="-285750">
              <a:buFontTx/>
              <a:buChar char="-"/>
            </a:pPr>
            <a:endParaRPr lang="en-US" dirty="0"/>
          </a:p>
          <a:p>
            <a:pPr marL="285750" indent="-285750">
              <a:buFontTx/>
              <a:buChar char="-"/>
            </a:pPr>
            <a:endParaRPr lang="en-US" dirty="0"/>
          </a:p>
          <a:p>
            <a:endParaRPr lang="en-US" dirty="0" smtClean="0"/>
          </a:p>
          <a:p>
            <a:endParaRPr lang="en-US" dirty="0"/>
          </a:p>
          <a:p>
            <a:endParaRPr lang="en-US" dirty="0"/>
          </a:p>
        </p:txBody>
      </p:sp>
    </p:spTree>
    <p:extLst>
      <p:ext uri="{BB962C8B-B14F-4D97-AF65-F5344CB8AC3E}">
        <p14:creationId xmlns:p14="http://schemas.microsoft.com/office/powerpoint/2010/main" val="3264726203"/>
      </p:ext>
    </p:extLst>
  </p:cSld>
  <p:clrMapOvr>
    <a:masterClrMapping/>
  </p:clrMapOvr>
  <mc:AlternateContent xmlns:mc="http://schemas.openxmlformats.org/markup-compatibility/2006" xmlns:p14="http://schemas.microsoft.com/office/powerpoint/2010/main">
    <mc:Choice Requires="p14">
      <p:transition spd="slow" p14:dur="2000" advClick="0" advTm="6960"/>
    </mc:Choice>
    <mc:Fallback xmlns="">
      <p:transition spd="slow" advClick="0" advTm="6960"/>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08441"/>
            <a:ext cx="7886700" cy="886159"/>
          </a:xfrm>
        </p:spPr>
        <p:txBody>
          <a:bodyPr/>
          <a:lstStyle/>
          <a:p>
            <a:r>
              <a:rPr lang="en-US" dirty="0" smtClean="0"/>
              <a:t>Final Research Items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776679629"/>
              </p:ext>
            </p:extLst>
          </p:nvPr>
        </p:nvGraphicFramePr>
        <p:xfrm>
          <a:off x="545522" y="1537134"/>
          <a:ext cx="7886700" cy="4775200"/>
        </p:xfrm>
        <a:graphic>
          <a:graphicData uri="http://schemas.openxmlformats.org/drawingml/2006/table">
            <a:tbl>
              <a:tblPr firstRow="1" bandRow="1">
                <a:tableStyleId>{5C22544A-7EE6-4342-B048-85BDC9FD1C3A}</a:tableStyleId>
              </a:tblPr>
              <a:tblGrid>
                <a:gridCol w="839933"/>
                <a:gridCol w="4417867"/>
                <a:gridCol w="2628900"/>
              </a:tblGrid>
              <a:tr h="370840">
                <a:tc>
                  <a:txBody>
                    <a:bodyPr/>
                    <a:lstStyle/>
                    <a:p>
                      <a:r>
                        <a:rPr lang="en-US" dirty="0" smtClean="0"/>
                        <a:t>Item</a:t>
                      </a:r>
                      <a:endParaRPr lang="en-US" dirty="0"/>
                    </a:p>
                  </a:txBody>
                  <a:tcPr/>
                </a:tc>
                <a:tc>
                  <a:txBody>
                    <a:bodyPr/>
                    <a:lstStyle/>
                    <a:p>
                      <a:r>
                        <a:rPr lang="en-US" dirty="0" smtClean="0"/>
                        <a:t>Description </a:t>
                      </a:r>
                      <a:endParaRPr lang="en-US" dirty="0"/>
                    </a:p>
                  </a:txBody>
                  <a:tcPr/>
                </a:tc>
                <a:tc>
                  <a:txBody>
                    <a:bodyPr/>
                    <a:lstStyle/>
                    <a:p>
                      <a:r>
                        <a:rPr lang="en-US" dirty="0" smtClean="0"/>
                        <a:t>Resolution</a:t>
                      </a:r>
                      <a:endParaRPr lang="en-US" dirty="0"/>
                    </a:p>
                  </a:txBody>
                  <a:tcPr/>
                </a:tc>
              </a:tr>
              <a:tr h="370840">
                <a:tc>
                  <a:txBody>
                    <a:bodyPr/>
                    <a:lstStyle/>
                    <a:p>
                      <a:r>
                        <a:rPr lang="en-US" dirty="0" smtClean="0"/>
                        <a:t>1</a:t>
                      </a:r>
                      <a:endParaRPr lang="en-US" dirty="0"/>
                    </a:p>
                  </a:txBody>
                  <a:tcPr/>
                </a:tc>
                <a:tc>
                  <a:txBody>
                    <a:bodyPr/>
                    <a:lstStyle/>
                    <a:p>
                      <a:r>
                        <a:rPr lang="en-US" dirty="0" smtClean="0"/>
                        <a:t>Not enough</a:t>
                      </a:r>
                      <a:r>
                        <a:rPr lang="en-US" baseline="0" dirty="0" smtClean="0"/>
                        <a:t> sources</a:t>
                      </a:r>
                      <a:endParaRPr lang="en-US" dirty="0"/>
                    </a:p>
                  </a:txBody>
                  <a:tcPr/>
                </a:tc>
                <a:tc>
                  <a:txBody>
                    <a:bodyPr/>
                    <a:lstStyle/>
                    <a:p>
                      <a:r>
                        <a:rPr lang="en-US" dirty="0" smtClean="0"/>
                        <a:t>20 minimum sources</a:t>
                      </a:r>
                      <a:endParaRPr lang="en-US" dirty="0"/>
                    </a:p>
                  </a:txBody>
                  <a:tcPr/>
                </a:tc>
              </a:tr>
              <a:tr h="370840">
                <a:tc>
                  <a:txBody>
                    <a:bodyPr/>
                    <a:lstStyle/>
                    <a:p>
                      <a:r>
                        <a:rPr lang="en-US" dirty="0" smtClean="0"/>
                        <a:t>2</a:t>
                      </a:r>
                      <a:endParaRPr lang="en-US" dirty="0"/>
                    </a:p>
                  </a:txBody>
                  <a:tcPr/>
                </a:tc>
                <a:tc>
                  <a:txBody>
                    <a:bodyPr/>
                    <a:lstStyle/>
                    <a:p>
                      <a:r>
                        <a:rPr lang="en-US" dirty="0" smtClean="0"/>
                        <a:t>Not full IEEE format</a:t>
                      </a:r>
                      <a:r>
                        <a:rPr lang="en-US" baseline="0" dirty="0" smtClean="0"/>
                        <a:t> for citations</a:t>
                      </a:r>
                      <a:endParaRPr lang="en-US" dirty="0"/>
                    </a:p>
                  </a:txBody>
                  <a:tcPr/>
                </a:tc>
                <a:tc>
                  <a:txBody>
                    <a:bodyPr/>
                    <a:lstStyle/>
                    <a:p>
                      <a:r>
                        <a:rPr lang="en-US" dirty="0" smtClean="0"/>
                        <a:t>Review especially online sources (include Access time/day)</a:t>
                      </a:r>
                      <a:endParaRPr lang="en-US" dirty="0"/>
                    </a:p>
                  </a:txBody>
                  <a:tcPr/>
                </a:tc>
              </a:tr>
              <a:tr h="370840">
                <a:tc>
                  <a:txBody>
                    <a:bodyPr/>
                    <a:lstStyle/>
                    <a:p>
                      <a:r>
                        <a:rPr lang="en-US" dirty="0" smtClean="0"/>
                        <a:t>3</a:t>
                      </a:r>
                      <a:endParaRPr lang="en-US" dirty="0"/>
                    </a:p>
                  </a:txBody>
                  <a:tcPr/>
                </a:tc>
                <a:tc>
                  <a:txBody>
                    <a:bodyPr/>
                    <a:lstStyle/>
                    <a:p>
                      <a:r>
                        <a:rPr lang="en-US" dirty="0" smtClean="0"/>
                        <a:t>Too high TII</a:t>
                      </a:r>
                      <a:r>
                        <a:rPr lang="en-US" baseline="0" dirty="0" smtClean="0"/>
                        <a:t> score</a:t>
                      </a:r>
                      <a:endParaRPr lang="en-US" dirty="0"/>
                    </a:p>
                  </a:txBody>
                  <a:tcPr/>
                </a:tc>
                <a:tc>
                  <a:txBody>
                    <a:bodyPr/>
                    <a:lstStyle/>
                    <a:p>
                      <a:r>
                        <a:rPr lang="en-US" dirty="0" smtClean="0"/>
                        <a:t>Relook format and make sure Sources positioned</a:t>
                      </a:r>
                      <a:r>
                        <a:rPr lang="en-US" baseline="0" dirty="0" smtClean="0"/>
                        <a:t> below key word describing “ Sources to follow”</a:t>
                      </a:r>
                      <a:endParaRPr lang="en-US" dirty="0"/>
                    </a:p>
                  </a:txBody>
                  <a:tcPr/>
                </a:tc>
              </a:tr>
              <a:tr h="370840">
                <a:tc>
                  <a:txBody>
                    <a:bodyPr/>
                    <a:lstStyle/>
                    <a:p>
                      <a:r>
                        <a:rPr lang="en-US" dirty="0" smtClean="0"/>
                        <a:t>4</a:t>
                      </a:r>
                      <a:endParaRPr lang="en-US" dirty="0"/>
                    </a:p>
                  </a:txBody>
                  <a:tcPr/>
                </a:tc>
                <a:tc>
                  <a:txBody>
                    <a:bodyPr/>
                    <a:lstStyle/>
                    <a:p>
                      <a:r>
                        <a:rPr lang="en-US" dirty="0" smtClean="0"/>
                        <a:t>No sentences for content</a:t>
                      </a:r>
                      <a:endParaRPr lang="en-US" dirty="0"/>
                    </a:p>
                  </a:txBody>
                  <a:tcPr/>
                </a:tc>
                <a:tc>
                  <a:txBody>
                    <a:bodyPr/>
                    <a:lstStyle/>
                    <a:p>
                      <a:r>
                        <a:rPr lang="en-US" dirty="0" smtClean="0"/>
                        <a:t>Write</a:t>
                      </a:r>
                      <a:r>
                        <a:rPr lang="en-US" baseline="0" dirty="0" smtClean="0"/>
                        <a:t> sentence or two</a:t>
                      </a:r>
                      <a:endParaRPr lang="en-US" dirty="0"/>
                    </a:p>
                  </a:txBody>
                  <a:tcPr/>
                </a:tc>
              </a:tr>
              <a:tr h="370840">
                <a:tc>
                  <a:txBody>
                    <a:bodyPr/>
                    <a:lstStyle/>
                    <a:p>
                      <a:r>
                        <a:rPr lang="en-US" dirty="0" smtClean="0"/>
                        <a:t>5</a:t>
                      </a:r>
                      <a:endParaRPr lang="en-US" dirty="0"/>
                    </a:p>
                  </a:txBody>
                  <a:tcPr/>
                </a:tc>
                <a:tc>
                  <a:txBody>
                    <a:bodyPr/>
                    <a:lstStyle/>
                    <a:p>
                      <a:r>
                        <a:rPr lang="en-US" dirty="0" smtClean="0"/>
                        <a:t>No diversity of sources (Books, periodicals, online, conference</a:t>
                      </a:r>
                      <a:r>
                        <a:rPr lang="en-US" baseline="0" dirty="0" smtClean="0"/>
                        <a:t> proceedings, dissertations)</a:t>
                      </a:r>
                      <a:endParaRPr lang="en-US" dirty="0"/>
                    </a:p>
                  </a:txBody>
                  <a:tcPr/>
                </a:tc>
                <a:tc>
                  <a:txBody>
                    <a:bodyPr/>
                    <a:lstStyle/>
                    <a:p>
                      <a:r>
                        <a:rPr lang="en-US" dirty="0" smtClean="0"/>
                        <a:t>Get</a:t>
                      </a:r>
                      <a:r>
                        <a:rPr lang="en-US" baseline="0" dirty="0" smtClean="0"/>
                        <a:t> additional sources </a:t>
                      </a:r>
                      <a:endParaRPr lang="en-US" dirty="0"/>
                    </a:p>
                  </a:txBody>
                  <a:tcPr/>
                </a:tc>
              </a:tr>
              <a:tr h="370840">
                <a:tc>
                  <a:txBody>
                    <a:bodyPr/>
                    <a:lstStyle/>
                    <a:p>
                      <a:r>
                        <a:rPr lang="en-US" dirty="0" smtClean="0"/>
                        <a:t>6</a:t>
                      </a:r>
                      <a:endParaRPr lang="en-US" dirty="0"/>
                    </a:p>
                  </a:txBody>
                  <a:tcPr/>
                </a:tc>
                <a:tc>
                  <a:txBody>
                    <a:bodyPr/>
                    <a:lstStyle/>
                    <a:p>
                      <a:r>
                        <a:rPr lang="en-US" dirty="0" smtClean="0"/>
                        <a:t>Figures</a:t>
                      </a:r>
                      <a:endParaRPr lang="en-US" dirty="0"/>
                    </a:p>
                  </a:txBody>
                  <a:tcPr/>
                </a:tc>
                <a:tc>
                  <a:txBody>
                    <a:bodyPr/>
                    <a:lstStyle/>
                    <a:p>
                      <a:r>
                        <a:rPr lang="en-US" dirty="0" smtClean="0"/>
                        <a:t>Proper</a:t>
                      </a:r>
                      <a:r>
                        <a:rPr lang="en-US" baseline="0" dirty="0" smtClean="0"/>
                        <a:t> citations</a:t>
                      </a:r>
                      <a:endParaRPr lang="en-US" dirty="0"/>
                    </a:p>
                  </a:txBody>
                  <a:tcPr/>
                </a:tc>
              </a:tr>
            </a:tbl>
          </a:graphicData>
        </a:graphic>
      </p:graphicFrame>
    </p:spTree>
    <p:extLst>
      <p:ext uri="{BB962C8B-B14F-4D97-AF65-F5344CB8AC3E}">
        <p14:creationId xmlns:p14="http://schemas.microsoft.com/office/powerpoint/2010/main" val="325637859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9823" y="186059"/>
            <a:ext cx="7886700" cy="886159"/>
          </a:xfrm>
        </p:spPr>
        <p:txBody>
          <a:bodyPr>
            <a:normAutofit fontScale="90000"/>
          </a:bodyPr>
          <a:lstStyle/>
          <a:p>
            <a:r>
              <a:rPr lang="en-US" dirty="0" smtClean="0"/>
              <a:t>Final Paper:  Outline/Abstract due Oct 31</a:t>
            </a:r>
            <a:endParaRPr lang="en-US" dirty="0"/>
          </a:p>
        </p:txBody>
      </p:sp>
      <p:sp>
        <p:nvSpPr>
          <p:cNvPr id="3" name="Content Placeholder 2"/>
          <p:cNvSpPr>
            <a:spLocks noGrp="1"/>
          </p:cNvSpPr>
          <p:nvPr>
            <p:ph idx="1"/>
          </p:nvPr>
        </p:nvSpPr>
        <p:spPr>
          <a:xfrm>
            <a:off x="176645" y="1340427"/>
            <a:ext cx="8853055" cy="5330537"/>
          </a:xfrm>
        </p:spPr>
        <p:txBody>
          <a:bodyPr>
            <a:normAutofit lnSpcReduction="10000"/>
          </a:bodyPr>
          <a:lstStyle/>
          <a:p>
            <a:r>
              <a:rPr lang="en-US" dirty="0"/>
              <a:t>Submit an outline and an abstract For your final Paper using 1-2 pages</a:t>
            </a:r>
          </a:p>
          <a:p>
            <a:r>
              <a:rPr lang="en-US" dirty="0"/>
              <a:t> </a:t>
            </a:r>
          </a:p>
          <a:p>
            <a:r>
              <a:rPr lang="en-US" dirty="0"/>
              <a:t>Expand on your topic selection </a:t>
            </a:r>
          </a:p>
          <a:p>
            <a:r>
              <a:rPr lang="en-US" dirty="0"/>
              <a:t>-”Fine tune” your topic</a:t>
            </a:r>
          </a:p>
          <a:p>
            <a:r>
              <a:rPr lang="en-US" dirty="0"/>
              <a:t>-</a:t>
            </a:r>
            <a:r>
              <a:rPr lang="en-US" dirty="0">
                <a:solidFill>
                  <a:srgbClr val="FFFF00"/>
                </a:solidFill>
              </a:rPr>
              <a:t>Create outline based on the complete </a:t>
            </a:r>
            <a:r>
              <a:rPr lang="en-US" dirty="0" smtClean="0">
                <a:solidFill>
                  <a:srgbClr val="FFFF00"/>
                </a:solidFill>
              </a:rPr>
              <a:t>Product Proposal or Research </a:t>
            </a:r>
            <a:r>
              <a:rPr lang="en-US" dirty="0">
                <a:solidFill>
                  <a:srgbClr val="FFFF00"/>
                </a:solidFill>
              </a:rPr>
              <a:t>Paper outline</a:t>
            </a:r>
          </a:p>
          <a:p>
            <a:r>
              <a:rPr lang="en-US" dirty="0"/>
              <a:t>-Prepare </a:t>
            </a:r>
            <a:r>
              <a:rPr lang="en-US" dirty="0" smtClean="0">
                <a:solidFill>
                  <a:srgbClr val="FFFF00"/>
                </a:solidFill>
              </a:rPr>
              <a:t>a summary </a:t>
            </a:r>
            <a:r>
              <a:rPr lang="en-US" dirty="0">
                <a:solidFill>
                  <a:srgbClr val="FFFF00"/>
                </a:solidFill>
              </a:rPr>
              <a:t>with one or two paragraphs (not bullet items, full sentence-based paragraphs) that capture the key elements of each section</a:t>
            </a:r>
          </a:p>
          <a:p>
            <a:r>
              <a:rPr lang="en-US" dirty="0" smtClean="0"/>
              <a:t>Summarize </a:t>
            </a:r>
            <a:r>
              <a:rPr lang="en-US" dirty="0"/>
              <a:t> your market and technology research (previously 20 sources)</a:t>
            </a:r>
          </a:p>
          <a:p>
            <a:r>
              <a:rPr lang="en-US" dirty="0"/>
              <a:t> </a:t>
            </a:r>
            <a:r>
              <a:rPr lang="en-US" dirty="0" smtClean="0"/>
              <a:t>-Fill out a complete checklist per instructions as a condition of grading</a:t>
            </a:r>
            <a:endParaRPr lang="en-US" dirty="0"/>
          </a:p>
          <a:p>
            <a:r>
              <a:rPr lang="en-US" dirty="0">
                <a:solidFill>
                  <a:srgbClr val="FFFF00"/>
                </a:solidFill>
              </a:rPr>
              <a:t>3.Provide a “budget” totaling 7200 +/-  words </a:t>
            </a:r>
            <a:r>
              <a:rPr lang="en-US" dirty="0" smtClean="0">
                <a:solidFill>
                  <a:srgbClr val="FFFF00"/>
                </a:solidFill>
              </a:rPr>
              <a:t>(15 pages) for </a:t>
            </a:r>
            <a:r>
              <a:rPr lang="en-US" dirty="0">
                <a:solidFill>
                  <a:srgbClr val="FFFF00"/>
                </a:solidFill>
              </a:rPr>
              <a:t>your Final </a:t>
            </a:r>
            <a:r>
              <a:rPr lang="en-US" dirty="0" smtClean="0">
                <a:solidFill>
                  <a:srgbClr val="FFFF00"/>
                </a:solidFill>
              </a:rPr>
              <a:t>Paper (Extended Proposal) or 5600-6000 words (10 pager Research)</a:t>
            </a:r>
            <a:endParaRPr lang="en-US" dirty="0">
              <a:solidFill>
                <a:srgbClr val="FFFF00"/>
              </a:solidFill>
            </a:endParaRPr>
          </a:p>
          <a:p>
            <a:r>
              <a:rPr lang="en-US" dirty="0"/>
              <a:t>4.Be ready to discuss during </a:t>
            </a:r>
            <a:r>
              <a:rPr lang="en-US" dirty="0" smtClean="0"/>
              <a:t>Nov 5 and/or  Nov 7 class</a:t>
            </a:r>
            <a:endParaRPr lang="en-US" dirty="0"/>
          </a:p>
          <a:p>
            <a:r>
              <a:rPr lang="en-US" dirty="0" smtClean="0"/>
              <a:t>5. Checklist and Peer Review (2) within one week of deadline</a:t>
            </a:r>
          </a:p>
          <a:p>
            <a:r>
              <a:rPr lang="en-US" dirty="0" smtClean="0"/>
              <a:t>6.As </a:t>
            </a:r>
            <a:r>
              <a:rPr lang="en-US" dirty="0"/>
              <a:t>always, 15% plagiarism or less is required from </a:t>
            </a:r>
            <a:r>
              <a:rPr lang="en-US" dirty="0" err="1"/>
              <a:t>Turnitin</a:t>
            </a:r>
            <a:endParaRPr lang="en-US" dirty="0"/>
          </a:p>
          <a:p>
            <a:endParaRPr lang="en-US" dirty="0"/>
          </a:p>
        </p:txBody>
      </p:sp>
    </p:spTree>
    <p:extLst>
      <p:ext uri="{BB962C8B-B14F-4D97-AF65-F5344CB8AC3E}">
        <p14:creationId xmlns:p14="http://schemas.microsoft.com/office/powerpoint/2010/main" val="33557937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040" y="643259"/>
            <a:ext cx="7886700" cy="886159"/>
          </a:xfrm>
        </p:spPr>
        <p:txBody>
          <a:bodyPr/>
          <a:lstStyle/>
          <a:p>
            <a:r>
              <a:rPr lang="en-US" dirty="0" smtClean="0"/>
              <a:t>Resume Preview</a:t>
            </a:r>
            <a:endParaRPr lang="en-US" dirty="0"/>
          </a:p>
        </p:txBody>
      </p:sp>
    </p:spTree>
    <p:extLst>
      <p:ext uri="{BB962C8B-B14F-4D97-AF65-F5344CB8AC3E}">
        <p14:creationId xmlns:p14="http://schemas.microsoft.com/office/powerpoint/2010/main" val="30489636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8259" y="258795"/>
            <a:ext cx="7886700" cy="886159"/>
          </a:xfrm>
        </p:spPr>
        <p:txBody>
          <a:bodyPr>
            <a:normAutofit fontScale="90000"/>
          </a:bodyPr>
          <a:lstStyle/>
          <a:p>
            <a:r>
              <a:rPr lang="en-US" dirty="0" smtClean="0"/>
              <a:t>Start the Resume Research</a:t>
            </a:r>
            <a:endParaRPr lang="en-US" dirty="0"/>
          </a:p>
        </p:txBody>
      </p:sp>
      <p:sp>
        <p:nvSpPr>
          <p:cNvPr id="3" name="Content Placeholder 2"/>
          <p:cNvSpPr>
            <a:spLocks noGrp="1"/>
          </p:cNvSpPr>
          <p:nvPr>
            <p:ph idx="1"/>
          </p:nvPr>
        </p:nvSpPr>
        <p:spPr>
          <a:xfrm>
            <a:off x="619319" y="1381992"/>
            <a:ext cx="7886700" cy="5351318"/>
          </a:xfrm>
        </p:spPr>
        <p:txBody>
          <a:bodyPr>
            <a:normAutofit fontScale="92500" lnSpcReduction="20000"/>
          </a:bodyPr>
          <a:lstStyle/>
          <a:p>
            <a:r>
              <a:rPr lang="en-US" dirty="0" smtClean="0"/>
              <a:t>-Posted on Canvas </a:t>
            </a:r>
          </a:p>
          <a:p>
            <a:r>
              <a:rPr lang="en-US" dirty="0" smtClean="0"/>
              <a:t>-Final Due Nov 14, 2019</a:t>
            </a:r>
          </a:p>
          <a:p>
            <a:endParaRPr lang="en-US" dirty="0" smtClean="0"/>
          </a:p>
          <a:p>
            <a:r>
              <a:rPr lang="en-US" dirty="0" smtClean="0">
                <a:solidFill>
                  <a:srgbClr val="FFFF00"/>
                </a:solidFill>
              </a:rPr>
              <a:t>-BRING AT LEAST ONE JOB POSTING TO CLASS TU, Oct 29 and/or TH, Oct 31</a:t>
            </a:r>
          </a:p>
          <a:p>
            <a:endParaRPr lang="en-US" dirty="0" smtClean="0">
              <a:solidFill>
                <a:srgbClr val="FFFF00"/>
              </a:solidFill>
            </a:endParaRPr>
          </a:p>
          <a:p>
            <a:r>
              <a:rPr lang="en-US" dirty="0" smtClean="0"/>
              <a:t>-</a:t>
            </a:r>
            <a:r>
              <a:rPr lang="en-US" dirty="0">
                <a:solidFill>
                  <a:srgbClr val="FFFF00"/>
                </a:solidFill>
              </a:rPr>
              <a:t>Find three (3) job postings</a:t>
            </a:r>
            <a:r>
              <a:rPr lang="en-US" dirty="0"/>
              <a:t>. Analyze them, and determine what will influence the company to select you for consideration. </a:t>
            </a:r>
            <a:endParaRPr lang="en-US" dirty="0" smtClean="0"/>
          </a:p>
          <a:p>
            <a:pPr marL="457200" indent="-457200">
              <a:buAutoNum type="arabicPeriod"/>
            </a:pPr>
            <a:r>
              <a:rPr lang="en-US" dirty="0" smtClean="0"/>
              <a:t>Write </a:t>
            </a:r>
            <a:r>
              <a:rPr lang="en-US" dirty="0"/>
              <a:t>an </a:t>
            </a:r>
            <a:r>
              <a:rPr lang="en-US" dirty="0">
                <a:solidFill>
                  <a:srgbClr val="FFFF00"/>
                </a:solidFill>
              </a:rPr>
              <a:t>analysis </a:t>
            </a:r>
            <a:r>
              <a:rPr lang="en-US" dirty="0" smtClean="0">
                <a:solidFill>
                  <a:srgbClr val="FFFF00"/>
                </a:solidFill>
              </a:rPr>
              <a:t>paragraph for </a:t>
            </a:r>
            <a:r>
              <a:rPr lang="en-US" dirty="0">
                <a:solidFill>
                  <a:srgbClr val="FFFF00"/>
                </a:solidFill>
              </a:rPr>
              <a:t>each </a:t>
            </a:r>
            <a:r>
              <a:rPr lang="en-US" dirty="0"/>
              <a:t>indicating how you think they will make the decision, what you have to offer, what you hope to get, and what the company will offer, and what they hope to get. </a:t>
            </a:r>
            <a:endParaRPr lang="en-US" dirty="0" smtClean="0"/>
          </a:p>
          <a:p>
            <a:pPr marL="457200" indent="-457200">
              <a:buAutoNum type="arabicPeriod"/>
            </a:pPr>
            <a:r>
              <a:rPr lang="en-US" dirty="0" smtClean="0"/>
              <a:t>Indicate </a:t>
            </a:r>
            <a:r>
              <a:rPr lang="en-US" dirty="0">
                <a:solidFill>
                  <a:srgbClr val="FFFF00"/>
                </a:solidFill>
              </a:rPr>
              <a:t>what you will place in the resume to influence the decision maker</a:t>
            </a:r>
            <a:r>
              <a:rPr lang="en-US" dirty="0"/>
              <a:t>. Look beyond just the technical. </a:t>
            </a:r>
          </a:p>
          <a:p>
            <a:pPr marL="457200" indent="-457200">
              <a:buAutoNum type="arabicPeriod"/>
            </a:pPr>
            <a:r>
              <a:rPr lang="en-US" dirty="0" smtClean="0">
                <a:solidFill>
                  <a:srgbClr val="FFFF00"/>
                </a:solidFill>
              </a:rPr>
              <a:t>Write </a:t>
            </a:r>
            <a:r>
              <a:rPr lang="en-US" dirty="0">
                <a:solidFill>
                  <a:srgbClr val="FFFF00"/>
                </a:solidFill>
              </a:rPr>
              <a:t>a targeted resume for each company</a:t>
            </a:r>
            <a:r>
              <a:rPr lang="en-US" dirty="0" smtClean="0"/>
              <a:t>.</a:t>
            </a:r>
          </a:p>
          <a:p>
            <a:endParaRPr lang="en-US" dirty="0"/>
          </a:p>
          <a:p>
            <a:endParaRPr lang="en-US" dirty="0"/>
          </a:p>
          <a:p>
            <a:r>
              <a:rPr lang="en-US" dirty="0"/>
              <a:t>Submit analysis and resumes on Canvas. The analysis </a:t>
            </a:r>
            <a:r>
              <a:rPr lang="en-US" dirty="0" smtClean="0"/>
              <a:t>must </a:t>
            </a:r>
            <a:r>
              <a:rPr lang="en-US" dirty="0"/>
              <a:t>be plagiarism checked. Please put </a:t>
            </a:r>
            <a:r>
              <a:rPr lang="en-US" dirty="0" smtClean="0"/>
              <a:t>analysis and resumes in separate files. </a:t>
            </a:r>
            <a:r>
              <a:rPr lang="en-US" dirty="0"/>
              <a:t>The resumes will be checked, but </a:t>
            </a:r>
            <a:r>
              <a:rPr lang="en-US" dirty="0" smtClean="0"/>
              <a:t>not scored.</a:t>
            </a:r>
            <a:endParaRPr lang="en-US" dirty="0"/>
          </a:p>
          <a:p>
            <a:endParaRPr lang="en-US" dirty="0"/>
          </a:p>
        </p:txBody>
      </p:sp>
    </p:spTree>
    <p:extLst>
      <p:ext uri="{BB962C8B-B14F-4D97-AF65-F5344CB8AC3E}">
        <p14:creationId xmlns:p14="http://schemas.microsoft.com/office/powerpoint/2010/main" val="124926223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862" y="393877"/>
            <a:ext cx="8759537" cy="886159"/>
          </a:xfrm>
        </p:spPr>
        <p:txBody>
          <a:bodyPr>
            <a:normAutofit/>
          </a:bodyPr>
          <a:lstStyle/>
          <a:p>
            <a:r>
              <a:rPr lang="en-US" sz="4000" dirty="0" smtClean="0"/>
              <a:t>Key Elements of Job Descriptions</a:t>
            </a:r>
            <a:endParaRPr lang="en-US" sz="4000" dirty="0"/>
          </a:p>
        </p:txBody>
      </p:sp>
      <p:sp>
        <p:nvSpPr>
          <p:cNvPr id="3" name="Content Placeholder 2"/>
          <p:cNvSpPr>
            <a:spLocks noGrp="1"/>
          </p:cNvSpPr>
          <p:nvPr>
            <p:ph idx="1"/>
          </p:nvPr>
        </p:nvSpPr>
        <p:spPr>
          <a:xfrm>
            <a:off x="628650" y="1672936"/>
            <a:ext cx="7886700" cy="4904509"/>
          </a:xfrm>
        </p:spPr>
        <p:txBody>
          <a:bodyPr/>
          <a:lstStyle/>
          <a:p>
            <a:pPr marL="342900" indent="-342900">
              <a:buFont typeface="Arial" panose="020B0604020202020204" pitchFamily="34" charset="0"/>
              <a:buChar char="•"/>
            </a:pPr>
            <a:r>
              <a:rPr lang="en-US" dirty="0" smtClean="0"/>
              <a:t>Job Overview</a:t>
            </a:r>
          </a:p>
          <a:p>
            <a:pPr marL="800100" lvl="1" indent="-342900">
              <a:buFont typeface="Arial" panose="020B0604020202020204" pitchFamily="34" charset="0"/>
              <a:buChar char="•"/>
            </a:pPr>
            <a:r>
              <a:rPr lang="en-US" dirty="0" smtClean="0"/>
              <a:t>Area</a:t>
            </a:r>
          </a:p>
          <a:p>
            <a:pPr marL="800100" lvl="1" indent="-342900">
              <a:buFont typeface="Arial" panose="020B0604020202020204" pitchFamily="34" charset="0"/>
              <a:buChar char="•"/>
            </a:pPr>
            <a:r>
              <a:rPr lang="en-US" dirty="0" smtClean="0"/>
              <a:t>Responsibilities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Qualifications</a:t>
            </a:r>
          </a:p>
          <a:p>
            <a:pPr marL="342900" indent="-342900">
              <a:buFont typeface="Arial" panose="020B0604020202020204" pitchFamily="34" charset="0"/>
              <a:buChar char="•"/>
            </a:pPr>
            <a:endParaRPr lang="en-US" dirty="0"/>
          </a:p>
          <a:p>
            <a:pPr marL="800100" lvl="1" indent="-342900">
              <a:buFont typeface="Arial" panose="020B0604020202020204" pitchFamily="34" charset="0"/>
              <a:buChar char="•"/>
            </a:pPr>
            <a:r>
              <a:rPr lang="en-US" dirty="0" smtClean="0"/>
              <a:t>Minimum</a:t>
            </a:r>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r>
              <a:rPr lang="en-US" dirty="0" smtClean="0"/>
              <a:t>Preferred</a:t>
            </a:r>
          </a:p>
          <a:p>
            <a:pPr marL="800100" lvl="1" indent="-342900">
              <a:buFont typeface="Arial" panose="020B0604020202020204" pitchFamily="34" charset="0"/>
              <a:buChar char="•"/>
            </a:pPr>
            <a:endParaRPr lang="en-US" dirty="0" smtClean="0"/>
          </a:p>
          <a:p>
            <a:pPr marL="342900" indent="-342900">
              <a:buFont typeface="Arial" panose="020B0604020202020204" pitchFamily="34" charset="0"/>
              <a:buChar char="•"/>
            </a:pPr>
            <a:r>
              <a:rPr lang="en-US" dirty="0" smtClean="0"/>
              <a:t>Experience</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Special Opportunities/ “Wild Cards”</a:t>
            </a:r>
          </a:p>
          <a:p>
            <a:pPr marL="800100" lvl="1" indent="-342900">
              <a:buFont typeface="Arial" panose="020B0604020202020204" pitchFamily="34" charset="0"/>
              <a:buChar char="•"/>
            </a:pPr>
            <a:endParaRPr lang="en-US" dirty="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315860531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041" y="102931"/>
            <a:ext cx="7886700" cy="886159"/>
          </a:xfrm>
        </p:spPr>
        <p:txBody>
          <a:bodyPr/>
          <a:lstStyle/>
          <a:p>
            <a:r>
              <a:rPr lang="en-US" dirty="0" smtClean="0"/>
              <a:t>Resume  OOC Exercise</a:t>
            </a:r>
            <a:endParaRPr lang="en-US" dirty="0"/>
          </a:p>
        </p:txBody>
      </p:sp>
      <p:sp>
        <p:nvSpPr>
          <p:cNvPr id="3" name="Content Placeholder 2"/>
          <p:cNvSpPr>
            <a:spLocks noGrp="1"/>
          </p:cNvSpPr>
          <p:nvPr>
            <p:ph idx="1"/>
          </p:nvPr>
        </p:nvSpPr>
        <p:spPr>
          <a:xfrm>
            <a:off x="628650" y="1049482"/>
            <a:ext cx="7886700" cy="4805887"/>
          </a:xfrm>
        </p:spPr>
        <p:txBody>
          <a:bodyPr/>
          <a:lstStyle/>
          <a:p>
            <a:pPr marL="342900" indent="-342900">
              <a:buFont typeface="Arial" panose="020B0604020202020204" pitchFamily="34" charset="0"/>
              <a:buChar char="•"/>
            </a:pPr>
            <a:r>
              <a:rPr lang="en-US" dirty="0">
                <a:solidFill>
                  <a:srgbClr val="FFFF00"/>
                </a:solidFill>
              </a:rPr>
              <a:t>Analyze </a:t>
            </a:r>
            <a:r>
              <a:rPr lang="en-US" dirty="0" smtClean="0">
                <a:solidFill>
                  <a:srgbClr val="FFFF00"/>
                </a:solidFill>
              </a:rPr>
              <a:t>the job description</a:t>
            </a:r>
            <a:r>
              <a:rPr lang="en-US" dirty="0" smtClean="0"/>
              <a:t> and </a:t>
            </a:r>
            <a:r>
              <a:rPr lang="en-US" dirty="0"/>
              <a:t>determine what will influence the company to select you for </a:t>
            </a:r>
            <a:r>
              <a:rPr lang="en-US" dirty="0" smtClean="0"/>
              <a:t>consideration</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Write </a:t>
            </a:r>
            <a:r>
              <a:rPr lang="en-US" dirty="0"/>
              <a:t>an analysis of each </a:t>
            </a:r>
            <a:r>
              <a:rPr lang="en-US" dirty="0" smtClean="0"/>
              <a:t>job indicating </a:t>
            </a:r>
            <a:r>
              <a:rPr lang="en-US" dirty="0"/>
              <a:t>how you think </a:t>
            </a:r>
            <a:r>
              <a:rPr lang="en-US" dirty="0" smtClean="0"/>
              <a:t>the company will </a:t>
            </a:r>
            <a:r>
              <a:rPr lang="en-US" dirty="0"/>
              <a:t>make the </a:t>
            </a:r>
            <a:r>
              <a:rPr lang="en-US" dirty="0" smtClean="0"/>
              <a:t>decision to interview and hire </a:t>
            </a:r>
          </a:p>
          <a:p>
            <a:pPr marL="800100" lvl="1" indent="-342900">
              <a:buFont typeface="Arial" panose="020B0604020202020204" pitchFamily="34" charset="0"/>
              <a:buChar char="•"/>
            </a:pPr>
            <a:r>
              <a:rPr lang="en-US" dirty="0" smtClean="0">
                <a:solidFill>
                  <a:srgbClr val="FFFF00"/>
                </a:solidFill>
              </a:rPr>
              <a:t>what </a:t>
            </a:r>
            <a:r>
              <a:rPr lang="en-US" dirty="0">
                <a:solidFill>
                  <a:srgbClr val="FFFF00"/>
                </a:solidFill>
              </a:rPr>
              <a:t>you have to offer, </a:t>
            </a:r>
            <a:r>
              <a:rPr lang="en-US" dirty="0" smtClean="0">
                <a:solidFill>
                  <a:srgbClr val="FFFF00"/>
                </a:solidFill>
              </a:rPr>
              <a:t> and what you hope to get</a:t>
            </a:r>
          </a:p>
          <a:p>
            <a:pPr lvl="1"/>
            <a:endParaRPr lang="en-US" dirty="0" smtClean="0"/>
          </a:p>
          <a:p>
            <a:pPr marL="800100" lvl="1" indent="-342900">
              <a:buFont typeface="Arial" panose="020B0604020202020204" pitchFamily="34" charset="0"/>
              <a:buChar char="•"/>
            </a:pPr>
            <a:r>
              <a:rPr lang="en-US" dirty="0" smtClean="0">
                <a:solidFill>
                  <a:srgbClr val="FFFF00"/>
                </a:solidFill>
              </a:rPr>
              <a:t>what </a:t>
            </a:r>
            <a:r>
              <a:rPr lang="en-US" dirty="0">
                <a:solidFill>
                  <a:srgbClr val="FFFF00"/>
                </a:solidFill>
              </a:rPr>
              <a:t>the company will offer, and what they hope to get. </a:t>
            </a:r>
            <a:endParaRPr lang="en-US" dirty="0" smtClean="0">
              <a:solidFill>
                <a:srgbClr val="FFFF00"/>
              </a:solidFill>
            </a:endParaRPr>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r>
              <a:rPr lang="en-US" dirty="0" smtClean="0">
                <a:solidFill>
                  <a:srgbClr val="FFFF00"/>
                </a:solidFill>
              </a:rPr>
              <a:t>Indicate </a:t>
            </a:r>
            <a:r>
              <a:rPr lang="en-US" dirty="0">
                <a:solidFill>
                  <a:srgbClr val="FFFF00"/>
                </a:solidFill>
              </a:rPr>
              <a:t>what you will place in the resume to influence the decision maker. </a:t>
            </a:r>
            <a:r>
              <a:rPr lang="en-US" dirty="0" smtClean="0">
                <a:solidFill>
                  <a:srgbClr val="FFFF00"/>
                </a:solidFill>
              </a:rPr>
              <a:t>    </a:t>
            </a:r>
          </a:p>
          <a:p>
            <a:pPr marL="800100" lvl="1" indent="-342900">
              <a:buFont typeface="Arial" panose="020B0604020202020204" pitchFamily="34" charset="0"/>
              <a:buChar char="•"/>
            </a:pPr>
            <a:endParaRPr lang="en-US" dirty="0"/>
          </a:p>
          <a:p>
            <a:pPr marL="800100" lvl="1" indent="-342900">
              <a:buFont typeface="Arial" panose="020B0604020202020204" pitchFamily="34" charset="0"/>
              <a:buChar char="•"/>
            </a:pPr>
            <a:r>
              <a:rPr lang="en-US" dirty="0" smtClean="0"/>
              <a:t>Look </a:t>
            </a:r>
            <a:r>
              <a:rPr lang="en-US" dirty="0">
                <a:solidFill>
                  <a:srgbClr val="FFFF00"/>
                </a:solidFill>
              </a:rPr>
              <a:t>beyond just the technical</a:t>
            </a:r>
          </a:p>
        </p:txBody>
      </p:sp>
    </p:spTree>
    <p:extLst>
      <p:ext uri="{BB962C8B-B14F-4D97-AF65-F5344CB8AC3E}">
        <p14:creationId xmlns:p14="http://schemas.microsoft.com/office/powerpoint/2010/main" val="383471712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6695" y="175668"/>
            <a:ext cx="8276359" cy="886159"/>
          </a:xfrm>
        </p:spPr>
        <p:txBody>
          <a:bodyPr>
            <a:normAutofit/>
          </a:bodyPr>
          <a:lstStyle/>
          <a:p>
            <a:r>
              <a:rPr lang="en-US" dirty="0" smtClean="0"/>
              <a:t>The OOC Work Product</a:t>
            </a:r>
            <a:endParaRPr lang="en-US" dirty="0"/>
          </a:p>
        </p:txBody>
      </p:sp>
      <p:sp>
        <p:nvSpPr>
          <p:cNvPr id="3" name="Content Placeholder 2"/>
          <p:cNvSpPr>
            <a:spLocks noGrp="1"/>
          </p:cNvSpPr>
          <p:nvPr>
            <p:ph idx="1"/>
          </p:nvPr>
        </p:nvSpPr>
        <p:spPr>
          <a:xfrm>
            <a:off x="597478" y="1024787"/>
            <a:ext cx="7886700" cy="5635786"/>
          </a:xfrm>
        </p:spPr>
        <p:txBody>
          <a:bodyPr>
            <a:normAutofit lnSpcReduction="10000"/>
          </a:bodyPr>
          <a:lstStyle/>
          <a:p>
            <a:pPr marL="342900" indent="-342900">
              <a:buFont typeface="Arial" panose="020B0604020202020204" pitchFamily="34" charset="0"/>
              <a:buChar char="•"/>
            </a:pPr>
            <a:r>
              <a:rPr lang="en-US" dirty="0" smtClean="0"/>
              <a:t>Provide a summary of </a:t>
            </a:r>
            <a:r>
              <a:rPr lang="en-US" dirty="0" smtClean="0">
                <a:solidFill>
                  <a:srgbClr val="FFFF00"/>
                </a:solidFill>
              </a:rPr>
              <a:t>what you are going to do and the elements that you are going to provide </a:t>
            </a:r>
            <a:r>
              <a:rPr lang="en-US" dirty="0" smtClean="0"/>
              <a:t>for each of the three job descriptions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solidFill>
                  <a:srgbClr val="FFFF00"/>
                </a:solidFill>
              </a:rPr>
              <a:t>Answer all the questions </a:t>
            </a:r>
            <a:r>
              <a:rPr lang="en-US" dirty="0" smtClean="0"/>
              <a:t>that are laid out in the assignment in a consistent, readable way</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Finish up with a </a:t>
            </a:r>
            <a:r>
              <a:rPr lang="en-US" dirty="0" smtClean="0">
                <a:solidFill>
                  <a:srgbClr val="FFFF00"/>
                </a:solidFill>
              </a:rPr>
              <a:t>short conclusion </a:t>
            </a:r>
            <a:r>
              <a:rPr lang="en-US" dirty="0" smtClean="0"/>
              <a:t>on each analysis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solidFill>
                  <a:srgbClr val="FFFF00"/>
                </a:solidFill>
              </a:rPr>
              <a:t>Attach the resumes </a:t>
            </a:r>
            <a:r>
              <a:rPr lang="en-US" dirty="0" smtClean="0"/>
              <a:t>as a </a:t>
            </a:r>
            <a:r>
              <a:rPr lang="en-US" dirty="0" err="1" smtClean="0"/>
              <a:t>followon</a:t>
            </a:r>
            <a:r>
              <a:rPr lang="en-US" dirty="0" smtClean="0"/>
              <a:t> to the analysis</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High Level </a:t>
            </a:r>
            <a:r>
              <a:rPr lang="en-US" dirty="0" smtClean="0">
                <a:solidFill>
                  <a:srgbClr val="FFFF00"/>
                </a:solidFill>
              </a:rPr>
              <a:t>Outline for OOC Assignment</a:t>
            </a:r>
          </a:p>
          <a:p>
            <a:pPr marL="800100" lvl="1" indent="-342900">
              <a:buFont typeface="Arial" panose="020B0604020202020204" pitchFamily="34" charset="0"/>
              <a:buChar char="•"/>
            </a:pPr>
            <a:r>
              <a:rPr lang="en-US" dirty="0" smtClean="0">
                <a:solidFill>
                  <a:srgbClr val="FFFF00"/>
                </a:solidFill>
              </a:rPr>
              <a:t>Summary of assignment and your approach to analysis</a:t>
            </a:r>
          </a:p>
          <a:p>
            <a:pPr marL="800100" lvl="1" indent="-342900">
              <a:buFont typeface="Arial" panose="020B0604020202020204" pitchFamily="34" charset="0"/>
              <a:buChar char="•"/>
            </a:pPr>
            <a:r>
              <a:rPr lang="en-US" dirty="0" smtClean="0">
                <a:solidFill>
                  <a:srgbClr val="FFFF00"/>
                </a:solidFill>
              </a:rPr>
              <a:t>Analysis #1</a:t>
            </a:r>
          </a:p>
          <a:p>
            <a:pPr marL="800100" lvl="1" indent="-342900">
              <a:buFont typeface="Arial" panose="020B0604020202020204" pitchFamily="34" charset="0"/>
              <a:buChar char="•"/>
            </a:pPr>
            <a:r>
              <a:rPr lang="en-US" dirty="0" smtClean="0">
                <a:solidFill>
                  <a:srgbClr val="FFFF00"/>
                </a:solidFill>
              </a:rPr>
              <a:t>Analysis #2</a:t>
            </a:r>
          </a:p>
          <a:p>
            <a:pPr marL="800100" lvl="1" indent="-342900">
              <a:buFont typeface="Arial" panose="020B0604020202020204" pitchFamily="34" charset="0"/>
              <a:buChar char="•"/>
            </a:pPr>
            <a:r>
              <a:rPr lang="en-US" dirty="0" smtClean="0">
                <a:solidFill>
                  <a:srgbClr val="FFFF00"/>
                </a:solidFill>
              </a:rPr>
              <a:t>Analysis #3</a:t>
            </a:r>
          </a:p>
          <a:p>
            <a:pPr marL="800100" lvl="1" indent="-342900">
              <a:buFont typeface="Arial" panose="020B0604020202020204" pitchFamily="34" charset="0"/>
              <a:buChar char="•"/>
            </a:pPr>
            <a:r>
              <a:rPr lang="en-US" dirty="0" smtClean="0"/>
              <a:t>Resume #1, 2, 3</a:t>
            </a:r>
          </a:p>
        </p:txBody>
      </p:sp>
    </p:spTree>
    <p:extLst>
      <p:ext uri="{BB962C8B-B14F-4D97-AF65-F5344CB8AC3E}">
        <p14:creationId xmlns:p14="http://schemas.microsoft.com/office/powerpoint/2010/main" val="359105419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82496" y="21753"/>
            <a:ext cx="5751576" cy="678214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68125" y="2551176"/>
            <a:ext cx="1628775" cy="571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71339616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0120" y="-1"/>
            <a:ext cx="6464808" cy="680236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59611528"/>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7337" y="221241"/>
            <a:ext cx="6029325" cy="5210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65119094"/>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8259" y="456223"/>
            <a:ext cx="7886700" cy="886159"/>
          </a:xfrm>
        </p:spPr>
        <p:txBody>
          <a:bodyPr/>
          <a:lstStyle/>
          <a:p>
            <a:r>
              <a:rPr lang="en-US" dirty="0" smtClean="0">
                <a:solidFill>
                  <a:srgbClr val="FFFF00"/>
                </a:solidFill>
              </a:rPr>
              <a:t>Fair Warning</a:t>
            </a:r>
            <a:endParaRPr lang="en-US" dirty="0">
              <a:solidFill>
                <a:srgbClr val="FFFF00"/>
              </a:solidFill>
            </a:endParaRPr>
          </a:p>
        </p:txBody>
      </p:sp>
      <p:sp>
        <p:nvSpPr>
          <p:cNvPr id="3" name="Content Placeholder 2"/>
          <p:cNvSpPr>
            <a:spLocks noGrp="1"/>
          </p:cNvSpPr>
          <p:nvPr>
            <p:ph idx="1"/>
          </p:nvPr>
        </p:nvSpPr>
        <p:spPr>
          <a:xfrm>
            <a:off x="576696" y="1481987"/>
            <a:ext cx="7886700" cy="4633063"/>
          </a:xfrm>
        </p:spPr>
        <p:txBody>
          <a:bodyPr>
            <a:normAutofit lnSpcReduction="10000"/>
          </a:bodyPr>
          <a:lstStyle/>
          <a:p>
            <a:r>
              <a:rPr lang="en-US" dirty="0" smtClean="0"/>
              <a:t>In Class Writing Exercise starting </a:t>
            </a:r>
            <a:r>
              <a:rPr lang="en-US" dirty="0" smtClean="0">
                <a:solidFill>
                  <a:srgbClr val="FFFF00"/>
                </a:solidFill>
              </a:rPr>
              <a:t>at beginning or end of class coming within next two weeks (be on time)</a:t>
            </a:r>
          </a:p>
          <a:p>
            <a:endParaRPr lang="en-US" dirty="0"/>
          </a:p>
          <a:p>
            <a:r>
              <a:rPr lang="en-US" dirty="0" smtClean="0"/>
              <a:t>Allowed </a:t>
            </a:r>
            <a:r>
              <a:rPr lang="en-US" dirty="0" smtClean="0">
                <a:solidFill>
                  <a:srgbClr val="FFFF00"/>
                </a:solidFill>
              </a:rPr>
              <a:t>25 minutes to complete (hard stop)</a:t>
            </a:r>
          </a:p>
          <a:p>
            <a:endParaRPr lang="en-US" dirty="0"/>
          </a:p>
          <a:p>
            <a:r>
              <a:rPr lang="en-US" dirty="0" smtClean="0"/>
              <a:t>Topic will be per recent class lectures and discussions </a:t>
            </a:r>
          </a:p>
          <a:p>
            <a:endParaRPr lang="en-US" dirty="0"/>
          </a:p>
          <a:p>
            <a:r>
              <a:rPr lang="en-US" dirty="0" smtClean="0"/>
              <a:t>Up to 10 points with 0 for “no show”</a:t>
            </a:r>
          </a:p>
          <a:p>
            <a:endParaRPr lang="en-US" dirty="0"/>
          </a:p>
          <a:p>
            <a:r>
              <a:rPr lang="en-US" dirty="0" smtClean="0"/>
              <a:t>No makeups per syllabus</a:t>
            </a:r>
          </a:p>
          <a:p>
            <a:endParaRPr lang="en-US" dirty="0" smtClean="0"/>
          </a:p>
          <a:p>
            <a:r>
              <a:rPr lang="en-US" dirty="0" smtClean="0"/>
              <a:t>Attend your own section unless cleared at least 24 hour ahead in writing  (deduct otherwise)</a:t>
            </a:r>
            <a:endParaRPr lang="en-US" dirty="0"/>
          </a:p>
          <a:p>
            <a:endParaRPr lang="en-US" dirty="0" smtClean="0"/>
          </a:p>
        </p:txBody>
      </p:sp>
    </p:spTree>
    <p:extLst>
      <p:ext uri="{BB962C8B-B14F-4D97-AF65-F5344CB8AC3E}">
        <p14:creationId xmlns:p14="http://schemas.microsoft.com/office/powerpoint/2010/main" val="67090427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9775" y="728663"/>
            <a:ext cx="5124450" cy="54006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87384956"/>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p:txBody>
          <a:bodyPr>
            <a:normAutofit/>
          </a:bodyPr>
          <a:lstStyle/>
          <a:p>
            <a:r>
              <a:rPr lang="en-US" dirty="0" smtClean="0"/>
              <a:t>Material Ethics</a:t>
            </a:r>
            <a:endParaRPr lang="en-US" dirty="0"/>
          </a:p>
        </p:txBody>
      </p:sp>
      <p:sp>
        <p:nvSpPr>
          <p:cNvPr id="4" name="Text Placeholder 3"/>
          <p:cNvSpPr>
            <a:spLocks noGrp="1"/>
          </p:cNvSpPr>
          <p:nvPr>
            <p:ph type="body" sz="quarter" idx="11"/>
          </p:nvPr>
        </p:nvSpPr>
        <p:spPr>
          <a:xfrm>
            <a:off x="2893805" y="2498790"/>
            <a:ext cx="5440127" cy="1460146"/>
          </a:xfrm>
        </p:spPr>
        <p:txBody>
          <a:bodyPr>
            <a:normAutofit fontScale="92500" lnSpcReduction="20000"/>
          </a:bodyPr>
          <a:lstStyle/>
          <a:p>
            <a:r>
              <a:rPr lang="en-US" dirty="0" smtClean="0"/>
              <a:t>Material Ethics</a:t>
            </a:r>
          </a:p>
          <a:p>
            <a:r>
              <a:rPr lang="en-US" dirty="0" smtClean="0"/>
              <a:t>Eugene </a:t>
            </a:r>
            <a:r>
              <a:rPr lang="en-US" dirty="0" err="1" smtClean="0"/>
              <a:t>Moriarity</a:t>
            </a:r>
            <a:r>
              <a:rPr lang="en-US" dirty="0" smtClean="0"/>
              <a:t>, (2008) “Material Ethics, Chapter 8” in The Engineering Project, Its Nature, Ethics and Promise,  Penn State Press  </a:t>
            </a:r>
            <a:br>
              <a:rPr lang="en-US" dirty="0" smtClean="0"/>
            </a:br>
            <a:endParaRPr lang="en-US" dirty="0"/>
          </a:p>
        </p:txBody>
      </p:sp>
      <p:sp>
        <p:nvSpPr>
          <p:cNvPr id="6" name="Text Placeholder 5"/>
          <p:cNvSpPr>
            <a:spLocks noGrp="1"/>
          </p:cNvSpPr>
          <p:nvPr>
            <p:ph type="body" sz="quarter" idx="13"/>
          </p:nvPr>
        </p:nvSpPr>
        <p:spPr/>
        <p:txBody>
          <a:bodyPr>
            <a:normAutofit fontScale="92500" lnSpcReduction="20000"/>
          </a:bodyPr>
          <a:lstStyle/>
          <a:p>
            <a:r>
              <a:rPr lang="en-US" dirty="0" smtClean="0"/>
              <a:t>Tom Wrappe</a:t>
            </a:r>
            <a:endParaRPr lang="en-US" dirty="0"/>
          </a:p>
        </p:txBody>
      </p:sp>
      <p:sp>
        <p:nvSpPr>
          <p:cNvPr id="7" name="Text Placeholder 6"/>
          <p:cNvSpPr>
            <a:spLocks noGrp="1"/>
          </p:cNvSpPr>
          <p:nvPr>
            <p:ph type="body" sz="quarter" idx="14"/>
          </p:nvPr>
        </p:nvSpPr>
        <p:spPr/>
        <p:txBody>
          <a:bodyPr/>
          <a:lstStyle/>
          <a:p>
            <a:r>
              <a:rPr lang="en-US" dirty="0" smtClean="0"/>
              <a:t>EE Lecturer</a:t>
            </a:r>
            <a:endParaRPr lang="en-US" dirty="0"/>
          </a:p>
        </p:txBody>
      </p:sp>
      <p:sp>
        <p:nvSpPr>
          <p:cNvPr id="8" name="Text Placeholder 7"/>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60235482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Material Ethics</a:t>
            </a:r>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17581596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 Class Discussion to Be Continued This Week</a:t>
            </a:r>
            <a:endParaRPr lang="en-US" dirty="0"/>
          </a:p>
        </p:txBody>
      </p:sp>
      <p:sp>
        <p:nvSpPr>
          <p:cNvPr id="3" name="Content Placeholder 2"/>
          <p:cNvSpPr>
            <a:spLocks noGrp="1"/>
          </p:cNvSpPr>
          <p:nvPr>
            <p:ph sz="quarter" idx="12"/>
          </p:nvPr>
        </p:nvSpPr>
        <p:spPr/>
        <p:txBody>
          <a:bodyPr/>
          <a:lstStyle/>
          <a:p>
            <a:r>
              <a:rPr lang="en-US" dirty="0" smtClean="0"/>
              <a:t>Research Examples of Focal Products</a:t>
            </a:r>
          </a:p>
          <a:p>
            <a:r>
              <a:rPr lang="en-US" dirty="0" smtClean="0"/>
              <a:t>Candidates will be discussed in class and put forth in class discussion </a:t>
            </a:r>
            <a:endParaRPr lang="en-US" dirty="0"/>
          </a:p>
        </p:txBody>
      </p:sp>
      <p:sp>
        <p:nvSpPr>
          <p:cNvPr id="4" name="Text Placeholder 3"/>
          <p:cNvSpPr>
            <a:spLocks noGrp="1"/>
          </p:cNvSpPr>
          <p:nvPr>
            <p:ph type="body" sz="quarter" idx="13"/>
          </p:nvPr>
        </p:nvSpPr>
        <p:spPr/>
        <p:txBody>
          <a:bodyPr/>
          <a:lstStyle/>
          <a:p>
            <a:r>
              <a:rPr lang="en-US" dirty="0" smtClean="0"/>
              <a:t>Focal Products</a:t>
            </a:r>
            <a:endParaRPr lang="en-US" dirty="0"/>
          </a:p>
        </p:txBody>
      </p:sp>
      <p:sp>
        <p:nvSpPr>
          <p:cNvPr id="5" name="Text Placeholder 4"/>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147476748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endParaRPr lang="en-US"/>
          </a:p>
        </p:txBody>
      </p:sp>
      <p:sp>
        <p:nvSpPr>
          <p:cNvPr id="6" name="TextBox 5"/>
          <p:cNvSpPr txBox="1"/>
          <p:nvPr/>
        </p:nvSpPr>
        <p:spPr>
          <a:xfrm>
            <a:off x="696190" y="671253"/>
            <a:ext cx="4675910" cy="2862322"/>
          </a:xfrm>
          <a:prstGeom prst="rect">
            <a:avLst/>
          </a:prstGeom>
          <a:noFill/>
        </p:spPr>
        <p:txBody>
          <a:bodyPr wrap="square" rtlCol="0">
            <a:spAutoFit/>
          </a:bodyPr>
          <a:lstStyle/>
          <a:p>
            <a:r>
              <a:rPr lang="en-US" dirty="0" smtClean="0"/>
              <a:t>                      Agenda</a:t>
            </a:r>
          </a:p>
          <a:p>
            <a:pPr marL="285750" indent="-285750">
              <a:buFont typeface="Arial" panose="020B0604020202020204" pitchFamily="34" charset="0"/>
              <a:buChar char="•"/>
            </a:pPr>
            <a:r>
              <a:rPr lang="en-US" dirty="0" smtClean="0"/>
              <a:t>Focal Engineering is Local</a:t>
            </a:r>
          </a:p>
          <a:p>
            <a:pPr marL="285750" indent="-285750">
              <a:buFont typeface="Arial" panose="020B0604020202020204" pitchFamily="34" charset="0"/>
              <a:buChar char="•"/>
            </a:pPr>
            <a:r>
              <a:rPr lang="en-US" dirty="0" smtClean="0"/>
              <a:t>Consequentialism</a:t>
            </a:r>
          </a:p>
          <a:p>
            <a:pPr marL="285750" indent="-285750">
              <a:buFont typeface="Arial" panose="020B0604020202020204" pitchFamily="34" charset="0"/>
              <a:buChar char="•"/>
            </a:pPr>
            <a:r>
              <a:rPr lang="en-US" dirty="0" smtClean="0"/>
              <a:t>Assessing the Product</a:t>
            </a:r>
          </a:p>
          <a:p>
            <a:pPr marL="285750" indent="-285750">
              <a:buFont typeface="Arial" panose="020B0604020202020204" pitchFamily="34" charset="0"/>
              <a:buChar char="•"/>
            </a:pPr>
            <a:r>
              <a:rPr lang="en-US" dirty="0" smtClean="0"/>
              <a:t>Consensus Conference Model</a:t>
            </a:r>
          </a:p>
          <a:p>
            <a:pPr marL="285750" indent="-285750">
              <a:buFont typeface="Arial" panose="020B0604020202020204" pitchFamily="34" charset="0"/>
              <a:buChar char="•"/>
            </a:pPr>
            <a:r>
              <a:rPr lang="en-US" dirty="0" smtClean="0"/>
              <a:t>Conclusions</a:t>
            </a:r>
            <a:endParaRPr lang="en-US" dirty="0"/>
          </a:p>
          <a:p>
            <a:r>
              <a:rPr lang="en-US" dirty="0" smtClean="0"/>
              <a:t>	</a:t>
            </a:r>
            <a:endParaRPr lang="en-US" dirty="0"/>
          </a:p>
          <a:p>
            <a:endParaRPr lang="en-US" dirty="0" smtClean="0"/>
          </a:p>
          <a:p>
            <a:endParaRPr lang="en-US" dirty="0"/>
          </a:p>
          <a:p>
            <a:endParaRPr lang="en-US" dirty="0"/>
          </a:p>
        </p:txBody>
      </p:sp>
    </p:spTree>
    <p:extLst>
      <p:ext uri="{BB962C8B-B14F-4D97-AF65-F5344CB8AC3E}">
        <p14:creationId xmlns:p14="http://schemas.microsoft.com/office/powerpoint/2010/main" val="1589201258"/>
      </p:ext>
    </p:extLst>
  </p:cSld>
  <p:clrMapOvr>
    <a:masterClrMapping/>
  </p:clrMapOvr>
  <mc:AlternateContent xmlns:mc="http://schemas.openxmlformats.org/markup-compatibility/2006" xmlns:p14="http://schemas.microsoft.com/office/powerpoint/2010/main">
    <mc:Choice Requires="p14">
      <p:transition spd="slow" p14:dur="2000" advClick="0" advTm="6960"/>
    </mc:Choice>
    <mc:Fallback xmlns="">
      <p:transition spd="slow" advClick="0" advTm="6960"/>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p:cNvSpPr>
            <a:spLocks noGrp="1"/>
          </p:cNvSpPr>
          <p:nvPr>
            <p:ph type="title"/>
          </p:nvPr>
        </p:nvSpPr>
        <p:spPr>
          <a:xfrm>
            <a:off x="656082" y="216816"/>
            <a:ext cx="7886700" cy="886159"/>
          </a:xfrm>
        </p:spPr>
        <p:txBody>
          <a:bodyPr/>
          <a:lstStyle/>
          <a:p>
            <a:r>
              <a:rPr lang="en-US" dirty="0" smtClean="0"/>
              <a:t>Material Ethics</a:t>
            </a:r>
            <a:endParaRPr lang="en-US" dirty="0"/>
          </a:p>
        </p:txBody>
      </p:sp>
      <p:sp>
        <p:nvSpPr>
          <p:cNvPr id="6" name="Text Placeholder 5"/>
          <p:cNvSpPr>
            <a:spLocks noGrp="1"/>
          </p:cNvSpPr>
          <p:nvPr>
            <p:ph sz="quarter" idx="12"/>
          </p:nvPr>
        </p:nvSpPr>
        <p:spPr>
          <a:xfrm>
            <a:off x="598724" y="1204784"/>
            <a:ext cx="7886700" cy="4857688"/>
          </a:xfrm>
        </p:spPr>
        <p:txBody>
          <a:bodyPr>
            <a:normAutofit fontScale="92500" lnSpcReduction="10000"/>
          </a:bodyPr>
          <a:lstStyle/>
          <a:p>
            <a:pPr marL="342900" indent="-342900">
              <a:buFont typeface="Arial" panose="020B0604020202020204" pitchFamily="34" charset="0"/>
              <a:buChar char="•"/>
            </a:pPr>
            <a:r>
              <a:rPr lang="en-US" dirty="0" smtClean="0">
                <a:solidFill>
                  <a:srgbClr val="FFFF00"/>
                </a:solidFill>
              </a:rPr>
              <a:t>Material Ethics seeks to measure the “Focal-ness” of products</a:t>
            </a:r>
          </a:p>
          <a:p>
            <a:pPr marL="800100" lvl="1" indent="-342900">
              <a:buFont typeface="Arial" panose="020B0604020202020204" pitchFamily="34" charset="0"/>
              <a:buChar char="•"/>
            </a:pPr>
            <a:r>
              <a:rPr lang="en-US" dirty="0" smtClean="0"/>
              <a:t>Based on work by Albert </a:t>
            </a:r>
            <a:r>
              <a:rPr lang="en-US" dirty="0" err="1" smtClean="0"/>
              <a:t>Borgmann</a:t>
            </a:r>
            <a:endParaRPr lang="en-US" dirty="0" smtClean="0"/>
          </a:p>
          <a:p>
            <a:pPr marL="800100" lvl="1" indent="-342900">
              <a:buFont typeface="Arial" panose="020B0604020202020204" pitchFamily="34" charset="0"/>
              <a:buChar char="•"/>
            </a:pPr>
            <a:r>
              <a:rPr lang="en-US" dirty="0" smtClean="0"/>
              <a:t>Key factors include engagement, enlivenment, and resonance</a:t>
            </a:r>
          </a:p>
          <a:p>
            <a:pPr marL="342900" indent="-342900">
              <a:buFont typeface="Arial" panose="020B0604020202020204" pitchFamily="34" charset="0"/>
              <a:buChar char="•"/>
            </a:pPr>
            <a:r>
              <a:rPr lang="en-US" dirty="0" smtClean="0"/>
              <a:t>Focal Products are not same as Human Factors Engineered products</a:t>
            </a:r>
          </a:p>
          <a:p>
            <a:pPr marL="800100" lvl="1" indent="-342900">
              <a:buFont typeface="Arial" panose="020B0604020202020204" pitchFamily="34" charset="0"/>
              <a:buChar char="•"/>
            </a:pPr>
            <a:r>
              <a:rPr lang="en-US" dirty="0" smtClean="0"/>
              <a:t>Human factored products are designed to adapt to human users</a:t>
            </a:r>
          </a:p>
          <a:p>
            <a:pPr marL="800100" lvl="1" indent="-342900">
              <a:buFont typeface="Arial" panose="020B0604020202020204" pitchFamily="34" charset="0"/>
              <a:buChar char="•"/>
            </a:pPr>
            <a:r>
              <a:rPr lang="en-US" dirty="0" smtClean="0"/>
              <a:t>Human Computer Interface (HCI) is an emerging field of work</a:t>
            </a:r>
          </a:p>
          <a:p>
            <a:pPr marL="800100" lvl="1" indent="-342900">
              <a:buFont typeface="Arial" panose="020B0604020202020204" pitchFamily="34" charset="0"/>
              <a:buChar char="•"/>
            </a:pPr>
            <a:r>
              <a:rPr lang="en-US" dirty="0" smtClean="0"/>
              <a:t>Human factor engineering necessary but insufficient for Focal product</a:t>
            </a:r>
          </a:p>
          <a:p>
            <a:pPr marL="342900" indent="-342900">
              <a:buFont typeface="Arial" panose="020B0604020202020204" pitchFamily="34" charset="0"/>
              <a:buChar char="•"/>
            </a:pPr>
            <a:r>
              <a:rPr lang="en-US" dirty="0" smtClean="0"/>
              <a:t>Human factors combine physical and psychological to enable absorption of product (intuitive to use)</a:t>
            </a:r>
          </a:p>
          <a:p>
            <a:pPr marL="342900" indent="-342900">
              <a:buFont typeface="Arial" panose="020B0604020202020204" pitchFamily="34" charset="0"/>
              <a:buChar char="•"/>
            </a:pPr>
            <a:r>
              <a:rPr lang="en-US" dirty="0" smtClean="0">
                <a:solidFill>
                  <a:srgbClr val="FFFF00"/>
                </a:solidFill>
              </a:rPr>
              <a:t>Focal Products seek engagement with users and harmony/resonance with the life world, a more complete product</a:t>
            </a:r>
          </a:p>
          <a:p>
            <a:pPr marL="342900" indent="-342900">
              <a:buFont typeface="Arial" panose="020B0604020202020204" pitchFamily="34" charset="0"/>
              <a:buChar char="•"/>
            </a:pPr>
            <a:r>
              <a:rPr lang="en-US" dirty="0" smtClean="0"/>
              <a:t>Material Ethics goes beyond the Virtue Ethics and Conceptual Ethics of the professional engineer</a:t>
            </a:r>
          </a:p>
          <a:p>
            <a:pPr marL="800100" lvl="1" indent="-342900">
              <a:buFont typeface="Arial" panose="020B0604020202020204" pitchFamily="34" charset="0"/>
              <a:buChar char="•"/>
            </a:pPr>
            <a:r>
              <a:rPr lang="en-US" dirty="0" smtClean="0">
                <a:solidFill>
                  <a:srgbClr val="FFFF00"/>
                </a:solidFill>
              </a:rPr>
              <a:t>More complete, public policy view</a:t>
            </a:r>
          </a:p>
          <a:p>
            <a:pPr marL="800100" lvl="1" indent="-342900">
              <a:buFont typeface="Arial" panose="020B0604020202020204" pitchFamily="34" charset="0"/>
              <a:buChar char="•"/>
            </a:pPr>
            <a:r>
              <a:rPr lang="en-US" dirty="0" smtClean="0"/>
              <a:t>Requires </a:t>
            </a:r>
            <a:r>
              <a:rPr lang="en-US" dirty="0" smtClean="0">
                <a:solidFill>
                  <a:srgbClr val="FFFF00"/>
                </a:solidFill>
              </a:rPr>
              <a:t>more than just engineer involvement </a:t>
            </a:r>
            <a:r>
              <a:rPr lang="en-US" dirty="0" smtClean="0"/>
              <a:t>to achieve </a:t>
            </a:r>
            <a:r>
              <a:rPr lang="en-US" dirty="0" err="1" smtClean="0"/>
              <a:t>focalness</a:t>
            </a:r>
            <a:endParaRPr lang="en-US" dirty="0"/>
          </a:p>
        </p:txBody>
      </p:sp>
      <p:sp>
        <p:nvSpPr>
          <p:cNvPr id="2" name="Text Placeholder 1"/>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10236405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Focal Engineering is Local</a:t>
            </a:r>
            <a:endParaRPr lang="en-US" dirty="0"/>
          </a:p>
        </p:txBody>
      </p:sp>
      <p:sp>
        <p:nvSpPr>
          <p:cNvPr id="7" name="Content Placeholder 6"/>
          <p:cNvSpPr>
            <a:spLocks noGrp="1"/>
          </p:cNvSpPr>
          <p:nvPr>
            <p:ph sz="quarter" idx="12"/>
          </p:nvPr>
        </p:nvSpPr>
        <p:spPr/>
        <p:txBody>
          <a:bodyPr>
            <a:normAutofit/>
          </a:bodyPr>
          <a:lstStyle/>
          <a:p>
            <a:pPr marL="800100" lvl="1" indent="-342900">
              <a:buFont typeface="Arial" panose="020B0604020202020204" pitchFamily="34" charset="0"/>
              <a:buChar char="•"/>
            </a:pPr>
            <a:endParaRPr lang="en-US" dirty="0" smtClean="0"/>
          </a:p>
          <a:p>
            <a:pPr marL="800100" lvl="1" indent="-342900">
              <a:buFont typeface="Arial" panose="020B0604020202020204" pitchFamily="34" charset="0"/>
              <a:buChar char="•"/>
            </a:pPr>
            <a:r>
              <a:rPr lang="en-US" dirty="0" smtClean="0"/>
              <a:t>“Think Globally, Act Locally”</a:t>
            </a:r>
          </a:p>
          <a:p>
            <a:pPr marL="800100" lvl="1" indent="-342900">
              <a:buFont typeface="Arial" panose="020B0604020202020204" pitchFamily="34" charset="0"/>
              <a:buChar char="•"/>
            </a:pPr>
            <a:r>
              <a:rPr lang="en-US" dirty="0" smtClean="0"/>
              <a:t>Focal Engineering can address Local Issues, providing Global impact</a:t>
            </a:r>
          </a:p>
          <a:p>
            <a:pPr marL="800100" lvl="1" indent="-342900">
              <a:buFont typeface="Arial" panose="020B0604020202020204" pitchFamily="34" charset="0"/>
              <a:buChar char="•"/>
            </a:pPr>
            <a:r>
              <a:rPr lang="en-US" dirty="0" smtClean="0"/>
              <a:t>To be focal, product must </a:t>
            </a:r>
            <a:r>
              <a:rPr lang="en-US" dirty="0" smtClean="0">
                <a:solidFill>
                  <a:srgbClr val="FFFF00"/>
                </a:solidFill>
              </a:rPr>
              <a:t>be good, do good, or contribute to the good  in the local context </a:t>
            </a:r>
          </a:p>
          <a:p>
            <a:pPr marL="800100" lvl="1" indent="-342900">
              <a:buFont typeface="Arial" panose="020B0604020202020204" pitchFamily="34" charset="0"/>
              <a:buChar char="•"/>
            </a:pPr>
            <a:r>
              <a:rPr lang="en-US" dirty="0" smtClean="0"/>
              <a:t>Project of focal engineering seeks to </a:t>
            </a:r>
            <a:r>
              <a:rPr lang="en-US" dirty="0" smtClean="0">
                <a:solidFill>
                  <a:srgbClr val="FFFF00"/>
                </a:solidFill>
              </a:rPr>
              <a:t>impact the world, the e</a:t>
            </a:r>
            <a:r>
              <a:rPr lang="en-US" dirty="0" smtClean="0"/>
              <a:t>cology</a:t>
            </a:r>
          </a:p>
          <a:p>
            <a:pPr marL="1257300" lvl="2" indent="-342900">
              <a:buFont typeface="Arial" panose="020B0604020202020204" pitchFamily="34" charset="0"/>
              <a:buChar char="•"/>
            </a:pPr>
            <a:r>
              <a:rPr lang="en-US" dirty="0" smtClean="0">
                <a:solidFill>
                  <a:srgbClr val="FFFF00"/>
                </a:solidFill>
              </a:rPr>
              <a:t>Engaging, Enlivening and Resonant</a:t>
            </a:r>
          </a:p>
          <a:p>
            <a:pPr marL="1257300" lvl="2" indent="-342900">
              <a:buFont typeface="Arial" panose="020B0604020202020204" pitchFamily="34" charset="0"/>
              <a:buChar char="•"/>
            </a:pPr>
            <a:r>
              <a:rPr lang="en-US" dirty="0" smtClean="0"/>
              <a:t>Based on deployment of a system, device, organism or structure</a:t>
            </a:r>
            <a:endParaRPr lang="en-US" dirty="0"/>
          </a:p>
        </p:txBody>
      </p:sp>
      <p:sp>
        <p:nvSpPr>
          <p:cNvPr id="8" name="Text Placeholder 7"/>
          <p:cNvSpPr>
            <a:spLocks noGrp="1"/>
          </p:cNvSpPr>
          <p:nvPr>
            <p:ph type="body" sz="quarter" idx="13"/>
          </p:nvPr>
        </p:nvSpPr>
        <p:spPr/>
        <p:txBody>
          <a:bodyPr/>
          <a:lstStyle/>
          <a:p>
            <a:r>
              <a:rPr lang="en-US" dirty="0" smtClean="0"/>
              <a:t>Material Ethics</a:t>
            </a: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426231093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720090" y="171096"/>
            <a:ext cx="7886700" cy="886159"/>
          </a:xfrm>
        </p:spPr>
        <p:txBody>
          <a:bodyPr/>
          <a:lstStyle/>
          <a:p>
            <a:r>
              <a:rPr lang="en-US" dirty="0" smtClean="0"/>
              <a:t>Consequentialism</a:t>
            </a:r>
            <a:endParaRPr lang="en-US" dirty="0"/>
          </a:p>
        </p:txBody>
      </p:sp>
      <p:sp>
        <p:nvSpPr>
          <p:cNvPr id="7" name="Content Placeholder 6"/>
          <p:cNvSpPr>
            <a:spLocks noGrp="1"/>
          </p:cNvSpPr>
          <p:nvPr>
            <p:ph sz="quarter" idx="12"/>
          </p:nvPr>
        </p:nvSpPr>
        <p:spPr>
          <a:xfrm>
            <a:off x="676863" y="1856232"/>
            <a:ext cx="7886700" cy="5001768"/>
          </a:xfrm>
        </p:spPr>
        <p:txBody>
          <a:bodyPr>
            <a:normAutofit/>
          </a:bodyPr>
          <a:lstStyle/>
          <a:p>
            <a:pPr marL="342900" indent="-342900">
              <a:buFont typeface="Arial" panose="020B0604020202020204" pitchFamily="34" charset="0"/>
              <a:buChar char="•"/>
            </a:pPr>
            <a:r>
              <a:rPr lang="en-US" dirty="0" smtClean="0"/>
              <a:t>Material Ethics is a form of </a:t>
            </a:r>
            <a:r>
              <a:rPr lang="en-US" dirty="0" smtClean="0">
                <a:solidFill>
                  <a:srgbClr val="FFFF00"/>
                </a:solidFill>
              </a:rPr>
              <a:t>Consequentialism</a:t>
            </a:r>
          </a:p>
          <a:p>
            <a:pPr marL="800100" lvl="1" indent="-342900">
              <a:buFont typeface="Arial" panose="020B0604020202020204" pitchFamily="34" charset="0"/>
              <a:buChar char="•"/>
            </a:pPr>
            <a:r>
              <a:rPr lang="en-US" dirty="0" smtClean="0">
                <a:solidFill>
                  <a:srgbClr val="FFFF00"/>
                </a:solidFill>
              </a:rPr>
              <a:t>Moral right of an act depends on its outcome</a:t>
            </a:r>
          </a:p>
          <a:p>
            <a:pPr marL="800100" lvl="1" indent="-342900">
              <a:buFont typeface="Arial" panose="020B0604020202020204" pitchFamily="34" charset="0"/>
              <a:buChar char="•"/>
            </a:pPr>
            <a:r>
              <a:rPr lang="en-US" dirty="0" smtClean="0"/>
              <a:t>Consequence of </a:t>
            </a:r>
            <a:r>
              <a:rPr lang="en-US" dirty="0" smtClean="0">
                <a:solidFill>
                  <a:srgbClr val="FFFF00"/>
                </a:solidFill>
              </a:rPr>
              <a:t>focal product is more harmony </a:t>
            </a:r>
            <a:r>
              <a:rPr lang="en-US" dirty="0" smtClean="0"/>
              <a:t>in the life-world</a:t>
            </a:r>
          </a:p>
          <a:p>
            <a:pPr marL="342900" indent="-342900">
              <a:buFont typeface="Arial" panose="020B0604020202020204" pitchFamily="34" charset="0"/>
              <a:buChar char="•"/>
            </a:pPr>
            <a:r>
              <a:rPr lang="en-US" dirty="0" smtClean="0"/>
              <a:t>Material Ethics is not utilitarianism</a:t>
            </a:r>
          </a:p>
          <a:p>
            <a:pPr marL="800100" lvl="1" indent="-342900">
              <a:buFont typeface="Arial" panose="020B0604020202020204" pitchFamily="34" charset="0"/>
              <a:buChar char="•"/>
            </a:pPr>
            <a:r>
              <a:rPr lang="en-US" dirty="0" smtClean="0"/>
              <a:t>Utilitarianism is a form of Consequentialism</a:t>
            </a:r>
            <a:endParaRPr lang="en-US" dirty="0"/>
          </a:p>
          <a:p>
            <a:pPr marL="800100" lvl="1" indent="-342900">
              <a:buFont typeface="Arial" panose="020B0604020202020204" pitchFamily="34" charset="0"/>
              <a:buChar char="•"/>
            </a:pPr>
            <a:r>
              <a:rPr lang="en-US" dirty="0" smtClean="0"/>
              <a:t>Utilitarianism seeks </a:t>
            </a:r>
            <a:r>
              <a:rPr lang="en-US" dirty="0" smtClean="0">
                <a:solidFill>
                  <a:srgbClr val="FFFF00"/>
                </a:solidFill>
              </a:rPr>
              <a:t>most good for most number </a:t>
            </a:r>
          </a:p>
          <a:p>
            <a:pPr marL="800100" lvl="1" indent="-342900">
              <a:buFont typeface="Arial" panose="020B0604020202020204" pitchFamily="34" charset="0"/>
              <a:buChar char="•"/>
            </a:pPr>
            <a:r>
              <a:rPr lang="en-US" dirty="0" smtClean="0"/>
              <a:t>Grand by its nature</a:t>
            </a:r>
          </a:p>
          <a:p>
            <a:pPr marL="342900" indent="-342900">
              <a:buFont typeface="Arial" panose="020B0604020202020204" pitchFamily="34" charset="0"/>
              <a:buChar char="•"/>
            </a:pPr>
            <a:r>
              <a:rPr lang="en-US" dirty="0" smtClean="0"/>
              <a:t>Material Ethics is more to the day-to-day end of the Consequentialism spectrum</a:t>
            </a:r>
          </a:p>
          <a:p>
            <a:pPr marL="800100" lvl="1" indent="-342900">
              <a:buFont typeface="Arial" panose="020B0604020202020204" pitchFamily="34" charset="0"/>
              <a:buChar char="•"/>
            </a:pPr>
            <a:r>
              <a:rPr lang="en-US" dirty="0" smtClean="0"/>
              <a:t>More </a:t>
            </a:r>
            <a:r>
              <a:rPr lang="en-US" dirty="0" smtClean="0">
                <a:solidFill>
                  <a:srgbClr val="FFFF00"/>
                </a:solidFill>
              </a:rPr>
              <a:t>intuitive end of </a:t>
            </a:r>
            <a:r>
              <a:rPr lang="en-US" dirty="0" smtClean="0"/>
              <a:t>morality</a:t>
            </a:r>
          </a:p>
          <a:p>
            <a:pPr marL="800100" lvl="1" indent="-342900">
              <a:buFont typeface="Arial" panose="020B0604020202020204" pitchFamily="34" charset="0"/>
              <a:buChar char="•"/>
            </a:pPr>
            <a:r>
              <a:rPr lang="en-US" dirty="0" smtClean="0"/>
              <a:t>More concerned with “the concrete </a:t>
            </a:r>
            <a:r>
              <a:rPr lang="en-US" dirty="0" err="1" smtClean="0"/>
              <a:t>dailiness</a:t>
            </a:r>
            <a:r>
              <a:rPr lang="en-US" dirty="0" smtClean="0"/>
              <a:t> that channels our endeavors and aspirations”</a:t>
            </a:r>
          </a:p>
        </p:txBody>
      </p:sp>
      <p:sp>
        <p:nvSpPr>
          <p:cNvPr id="8" name="Text Placeholder 7"/>
          <p:cNvSpPr>
            <a:spLocks noGrp="1"/>
          </p:cNvSpPr>
          <p:nvPr>
            <p:ph type="body" sz="quarter" idx="13"/>
          </p:nvPr>
        </p:nvSpPr>
        <p:spPr>
          <a:xfrm>
            <a:off x="592074" y="956045"/>
            <a:ext cx="7886700" cy="512763"/>
          </a:xfrm>
        </p:spPr>
        <p:txBody>
          <a:bodyPr/>
          <a:lstStyle/>
          <a:p>
            <a:r>
              <a:rPr lang="en-US" dirty="0" smtClean="0"/>
              <a:t>Material Ethics</a:t>
            </a: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113097221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Assessing the Product </a:t>
            </a:r>
            <a:endParaRPr lang="en-US" dirty="0"/>
          </a:p>
        </p:txBody>
      </p:sp>
      <p:sp>
        <p:nvSpPr>
          <p:cNvPr id="7" name="Content Placeholder 6"/>
          <p:cNvSpPr>
            <a:spLocks noGrp="1"/>
          </p:cNvSpPr>
          <p:nvPr>
            <p:ph sz="quarter" idx="12"/>
          </p:nvPr>
        </p:nvSpPr>
        <p:spPr>
          <a:xfrm>
            <a:off x="628650" y="2615037"/>
            <a:ext cx="7886700" cy="1582059"/>
          </a:xfrm>
        </p:spPr>
        <p:txBody>
          <a:bodyPr/>
          <a:lstStyle/>
          <a:p>
            <a:pPr marL="342900" indent="-342900">
              <a:buFont typeface="Arial" panose="020B0604020202020204" pitchFamily="34" charset="0"/>
              <a:buChar char="•"/>
            </a:pPr>
            <a:r>
              <a:rPr lang="en-US" dirty="0" smtClean="0"/>
              <a:t>How well does the interaction of product, end use and lifeworld realize the values of Material Ethics</a:t>
            </a:r>
          </a:p>
          <a:p>
            <a:pPr marL="800100" lvl="1" indent="-342900">
              <a:buFont typeface="Arial" panose="020B0604020202020204" pitchFamily="34" charset="0"/>
              <a:buChar char="•"/>
            </a:pPr>
            <a:r>
              <a:rPr lang="en-US" dirty="0" smtClean="0">
                <a:solidFill>
                  <a:srgbClr val="FFFF00"/>
                </a:solidFill>
              </a:rPr>
              <a:t>Engagement </a:t>
            </a:r>
          </a:p>
          <a:p>
            <a:pPr marL="800100" lvl="1" indent="-342900">
              <a:buFont typeface="Arial" panose="020B0604020202020204" pitchFamily="34" charset="0"/>
              <a:buChar char="•"/>
            </a:pPr>
            <a:r>
              <a:rPr lang="en-US" dirty="0" smtClean="0">
                <a:solidFill>
                  <a:srgbClr val="FFFF00"/>
                </a:solidFill>
              </a:rPr>
              <a:t>Enlivenment </a:t>
            </a:r>
          </a:p>
          <a:p>
            <a:pPr marL="800100" lvl="1" indent="-342900">
              <a:buFont typeface="Arial" panose="020B0604020202020204" pitchFamily="34" charset="0"/>
              <a:buChar char="•"/>
            </a:pPr>
            <a:r>
              <a:rPr lang="en-US" dirty="0" smtClean="0">
                <a:solidFill>
                  <a:srgbClr val="FFFF00"/>
                </a:solidFill>
              </a:rPr>
              <a:t>Resonance</a:t>
            </a:r>
          </a:p>
          <a:p>
            <a:pPr marL="342900" indent="-342900">
              <a:buFont typeface="Arial" panose="020B0604020202020204" pitchFamily="34" charset="0"/>
              <a:buChar char="•"/>
            </a:pPr>
            <a:endParaRPr lang="en-US" dirty="0"/>
          </a:p>
        </p:txBody>
      </p:sp>
      <p:sp>
        <p:nvSpPr>
          <p:cNvPr id="8" name="Text Placeholder 7"/>
          <p:cNvSpPr>
            <a:spLocks noGrp="1"/>
          </p:cNvSpPr>
          <p:nvPr>
            <p:ph type="body" sz="quarter" idx="13"/>
          </p:nvPr>
        </p:nvSpPr>
        <p:spPr/>
        <p:txBody>
          <a:bodyPr/>
          <a:lstStyle/>
          <a:p>
            <a:r>
              <a:rPr lang="en-US" dirty="0" smtClean="0"/>
              <a:t>Material Ethics</a:t>
            </a: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69557719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p:cNvSpPr>
            <a:spLocks noGrp="1"/>
          </p:cNvSpPr>
          <p:nvPr>
            <p:ph type="body" sz="quarter" idx="16"/>
          </p:nvPr>
        </p:nvSpPr>
        <p:spPr/>
        <p:txBody>
          <a:bodyPr/>
          <a:lstStyle/>
          <a:p>
            <a:endParaRPr lang="en-US"/>
          </a:p>
        </p:txBody>
      </p:sp>
      <p:sp>
        <p:nvSpPr>
          <p:cNvPr id="10" name="Up-Down Arrow 9"/>
          <p:cNvSpPr/>
          <p:nvPr/>
        </p:nvSpPr>
        <p:spPr>
          <a:xfrm rot="2195917">
            <a:off x="3534689" y="2604151"/>
            <a:ext cx="484632" cy="2310701"/>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Up-Down Arrow 10"/>
          <p:cNvSpPr/>
          <p:nvPr/>
        </p:nvSpPr>
        <p:spPr>
          <a:xfrm rot="5400000">
            <a:off x="4165968" y="3475416"/>
            <a:ext cx="484632" cy="2637283"/>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Up-Down Arrow 11"/>
          <p:cNvSpPr/>
          <p:nvPr/>
        </p:nvSpPr>
        <p:spPr>
          <a:xfrm rot="8870490">
            <a:off x="4928092" y="2590779"/>
            <a:ext cx="484632" cy="2363543"/>
          </a:xfrm>
          <a:prstGeom prst="upDown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3969372" y="2381501"/>
            <a:ext cx="877824" cy="523220"/>
          </a:xfrm>
          <a:prstGeom prst="rect">
            <a:avLst/>
          </a:prstGeom>
          <a:noFill/>
        </p:spPr>
        <p:txBody>
          <a:bodyPr wrap="square" rtlCol="0">
            <a:spAutoFit/>
          </a:bodyPr>
          <a:lstStyle/>
          <a:p>
            <a:r>
              <a:rPr lang="en-US" sz="2800" dirty="0" smtClean="0">
                <a:solidFill>
                  <a:schemeClr val="bg1"/>
                </a:solidFill>
              </a:rPr>
              <a:t>User </a:t>
            </a:r>
          </a:p>
        </p:txBody>
      </p:sp>
      <p:sp>
        <p:nvSpPr>
          <p:cNvPr id="14" name="TextBox 13"/>
          <p:cNvSpPr txBox="1"/>
          <p:nvPr/>
        </p:nvSpPr>
        <p:spPr>
          <a:xfrm>
            <a:off x="1426463" y="4640380"/>
            <a:ext cx="1467157" cy="523220"/>
          </a:xfrm>
          <a:prstGeom prst="rect">
            <a:avLst/>
          </a:prstGeom>
          <a:noFill/>
        </p:spPr>
        <p:txBody>
          <a:bodyPr wrap="square" rtlCol="0">
            <a:spAutoFit/>
          </a:bodyPr>
          <a:lstStyle/>
          <a:p>
            <a:r>
              <a:rPr lang="en-US" sz="2800" dirty="0" smtClean="0">
                <a:solidFill>
                  <a:schemeClr val="bg1"/>
                </a:solidFill>
              </a:rPr>
              <a:t>Product</a:t>
            </a:r>
            <a:r>
              <a:rPr lang="en-US" dirty="0" smtClean="0">
                <a:solidFill>
                  <a:schemeClr val="bg1"/>
                </a:solidFill>
              </a:rPr>
              <a:t> </a:t>
            </a:r>
          </a:p>
        </p:txBody>
      </p:sp>
      <p:sp>
        <p:nvSpPr>
          <p:cNvPr id="15" name="TextBox 14"/>
          <p:cNvSpPr txBox="1"/>
          <p:nvPr/>
        </p:nvSpPr>
        <p:spPr>
          <a:xfrm>
            <a:off x="6004560" y="4532657"/>
            <a:ext cx="1255776" cy="523220"/>
          </a:xfrm>
          <a:prstGeom prst="rect">
            <a:avLst/>
          </a:prstGeom>
          <a:noFill/>
        </p:spPr>
        <p:txBody>
          <a:bodyPr wrap="square" rtlCol="0">
            <a:spAutoFit/>
          </a:bodyPr>
          <a:lstStyle/>
          <a:p>
            <a:r>
              <a:rPr lang="en-US" sz="2800" dirty="0" smtClean="0">
                <a:solidFill>
                  <a:schemeClr val="bg1"/>
                </a:solidFill>
              </a:rPr>
              <a:t>World</a:t>
            </a:r>
            <a:r>
              <a:rPr lang="en-US" dirty="0" smtClean="0">
                <a:solidFill>
                  <a:schemeClr val="bg1"/>
                </a:solidFill>
              </a:rPr>
              <a:t> </a:t>
            </a:r>
          </a:p>
        </p:txBody>
      </p:sp>
      <p:sp>
        <p:nvSpPr>
          <p:cNvPr id="16" name="TextBox 15"/>
          <p:cNvSpPr txBox="1"/>
          <p:nvPr/>
        </p:nvSpPr>
        <p:spPr>
          <a:xfrm>
            <a:off x="2374926" y="3205504"/>
            <a:ext cx="1429512" cy="369332"/>
          </a:xfrm>
          <a:prstGeom prst="rect">
            <a:avLst/>
          </a:prstGeom>
          <a:noFill/>
        </p:spPr>
        <p:txBody>
          <a:bodyPr wrap="square" rtlCol="0">
            <a:spAutoFit/>
          </a:bodyPr>
          <a:lstStyle/>
          <a:p>
            <a:r>
              <a:rPr lang="en-US" dirty="0" smtClean="0">
                <a:solidFill>
                  <a:srgbClr val="FF0000"/>
                </a:solidFill>
              </a:rPr>
              <a:t>Engagement</a:t>
            </a:r>
            <a:r>
              <a:rPr lang="en-US" dirty="0" smtClean="0">
                <a:solidFill>
                  <a:schemeClr val="bg1"/>
                </a:solidFill>
              </a:rPr>
              <a:t>  </a:t>
            </a:r>
          </a:p>
        </p:txBody>
      </p:sp>
      <p:sp>
        <p:nvSpPr>
          <p:cNvPr id="17" name="TextBox 16"/>
          <p:cNvSpPr txBox="1"/>
          <p:nvPr/>
        </p:nvSpPr>
        <p:spPr>
          <a:xfrm>
            <a:off x="5170408" y="3248970"/>
            <a:ext cx="1374648" cy="369332"/>
          </a:xfrm>
          <a:prstGeom prst="rect">
            <a:avLst/>
          </a:prstGeom>
          <a:noFill/>
        </p:spPr>
        <p:txBody>
          <a:bodyPr wrap="square" rtlCol="0">
            <a:spAutoFit/>
          </a:bodyPr>
          <a:lstStyle/>
          <a:p>
            <a:r>
              <a:rPr lang="en-US" dirty="0" smtClean="0">
                <a:solidFill>
                  <a:srgbClr val="FF0000"/>
                </a:solidFill>
              </a:rPr>
              <a:t>Enlivenment </a:t>
            </a:r>
            <a:r>
              <a:rPr lang="en-US" dirty="0" smtClean="0">
                <a:solidFill>
                  <a:schemeClr val="bg1"/>
                </a:solidFill>
              </a:rPr>
              <a:t> </a:t>
            </a:r>
          </a:p>
        </p:txBody>
      </p:sp>
      <p:sp>
        <p:nvSpPr>
          <p:cNvPr id="18" name="TextBox 17"/>
          <p:cNvSpPr txBox="1"/>
          <p:nvPr/>
        </p:nvSpPr>
        <p:spPr>
          <a:xfrm>
            <a:off x="3795293" y="5029637"/>
            <a:ext cx="1621536" cy="369332"/>
          </a:xfrm>
          <a:prstGeom prst="rect">
            <a:avLst/>
          </a:prstGeom>
          <a:noFill/>
        </p:spPr>
        <p:txBody>
          <a:bodyPr wrap="square" rtlCol="0">
            <a:spAutoFit/>
          </a:bodyPr>
          <a:lstStyle/>
          <a:p>
            <a:r>
              <a:rPr lang="en-US" dirty="0" smtClean="0">
                <a:solidFill>
                  <a:srgbClr val="FF0000"/>
                </a:solidFill>
              </a:rPr>
              <a:t>Resonance</a:t>
            </a:r>
            <a:r>
              <a:rPr lang="en-US" dirty="0" smtClean="0">
                <a:solidFill>
                  <a:schemeClr val="bg1"/>
                </a:solidFill>
              </a:rPr>
              <a:t> </a:t>
            </a:r>
          </a:p>
        </p:txBody>
      </p:sp>
      <p:sp>
        <p:nvSpPr>
          <p:cNvPr id="19" name="TextBox 18"/>
          <p:cNvSpPr txBox="1"/>
          <p:nvPr/>
        </p:nvSpPr>
        <p:spPr>
          <a:xfrm>
            <a:off x="521208" y="731520"/>
            <a:ext cx="7991856" cy="954107"/>
          </a:xfrm>
          <a:prstGeom prst="rect">
            <a:avLst/>
          </a:prstGeom>
          <a:noFill/>
        </p:spPr>
        <p:txBody>
          <a:bodyPr wrap="square" rtlCol="0">
            <a:spAutoFit/>
          </a:bodyPr>
          <a:lstStyle/>
          <a:p>
            <a:r>
              <a:rPr lang="en-US" sz="2800" dirty="0" smtClean="0">
                <a:solidFill>
                  <a:schemeClr val="bg1"/>
                </a:solidFill>
              </a:rPr>
              <a:t>Material Ethics Seeks to Assess “</a:t>
            </a:r>
            <a:r>
              <a:rPr lang="en-US" sz="2800" dirty="0" err="1" smtClean="0">
                <a:solidFill>
                  <a:schemeClr val="bg1"/>
                </a:solidFill>
              </a:rPr>
              <a:t>Focalness</a:t>
            </a:r>
            <a:r>
              <a:rPr lang="en-US" sz="2800" dirty="0" smtClean="0">
                <a:solidFill>
                  <a:schemeClr val="bg1"/>
                </a:solidFill>
              </a:rPr>
              <a:t>” of an  Endeavor </a:t>
            </a:r>
            <a:endParaRPr lang="en-US" sz="2800" dirty="0">
              <a:solidFill>
                <a:schemeClr val="bg1"/>
              </a:solidFill>
            </a:endParaRPr>
          </a:p>
        </p:txBody>
      </p:sp>
    </p:spTree>
    <p:extLst>
      <p:ext uri="{BB962C8B-B14F-4D97-AF65-F5344CB8AC3E}">
        <p14:creationId xmlns:p14="http://schemas.microsoft.com/office/powerpoint/2010/main" val="386402150"/>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959" y="82149"/>
            <a:ext cx="7886700" cy="886159"/>
          </a:xfrm>
        </p:spPr>
        <p:txBody>
          <a:bodyPr>
            <a:normAutofit/>
          </a:bodyPr>
          <a:lstStyle/>
          <a:p>
            <a:r>
              <a:rPr lang="en-US" sz="3200" dirty="0" smtClean="0"/>
              <a:t>Semester Major Items</a:t>
            </a:r>
            <a:r>
              <a:rPr lang="en-US" sz="1300" dirty="0" smtClean="0"/>
              <a:t>…..(subject to modification)</a:t>
            </a:r>
            <a:endParaRPr lang="en-US" sz="13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418729060"/>
              </p:ext>
            </p:extLst>
          </p:nvPr>
        </p:nvGraphicFramePr>
        <p:xfrm>
          <a:off x="680606" y="1173942"/>
          <a:ext cx="7886700" cy="3510280"/>
        </p:xfrm>
        <a:graphic>
          <a:graphicData uri="http://schemas.openxmlformats.org/drawingml/2006/table">
            <a:tbl>
              <a:tblPr firstRow="1" bandRow="1">
                <a:tableStyleId>{5C22544A-7EE6-4342-B048-85BDC9FD1C3A}</a:tableStyleId>
              </a:tblPr>
              <a:tblGrid>
                <a:gridCol w="1577340"/>
                <a:gridCol w="1577340"/>
                <a:gridCol w="1577340"/>
                <a:gridCol w="1577340"/>
                <a:gridCol w="1577340"/>
              </a:tblGrid>
              <a:tr h="370840">
                <a:tc>
                  <a:txBody>
                    <a:bodyPr/>
                    <a:lstStyle/>
                    <a:p>
                      <a:endParaRPr lang="en-US" sz="1200" dirty="0"/>
                    </a:p>
                  </a:txBody>
                  <a:tcPr/>
                </a:tc>
                <a:tc>
                  <a:txBody>
                    <a:bodyPr/>
                    <a:lstStyle/>
                    <a:p>
                      <a:r>
                        <a:rPr lang="en-US" sz="1200" dirty="0" smtClean="0"/>
                        <a:t>Mid</a:t>
                      </a:r>
                      <a:r>
                        <a:rPr lang="en-US" sz="1200" baseline="0" dirty="0" smtClean="0"/>
                        <a:t> Term</a:t>
                      </a:r>
                      <a:endParaRPr lang="en-US" sz="1200" dirty="0"/>
                    </a:p>
                  </a:txBody>
                  <a:tcPr/>
                </a:tc>
                <a:tc>
                  <a:txBody>
                    <a:bodyPr/>
                    <a:lstStyle/>
                    <a:p>
                      <a:r>
                        <a:rPr lang="en-US" sz="1200" dirty="0" smtClean="0"/>
                        <a:t>Resume </a:t>
                      </a:r>
                      <a:endParaRPr lang="en-US" sz="1200" dirty="0"/>
                    </a:p>
                  </a:txBody>
                  <a:tcPr/>
                </a:tc>
                <a:tc>
                  <a:txBody>
                    <a:bodyPr/>
                    <a:lstStyle/>
                    <a:p>
                      <a:r>
                        <a:rPr lang="en-US" sz="1200" dirty="0" smtClean="0"/>
                        <a:t>Final Paper</a:t>
                      </a:r>
                      <a:endParaRPr lang="en-US" sz="1200" dirty="0"/>
                    </a:p>
                  </a:txBody>
                  <a:tcPr/>
                </a:tc>
                <a:tc>
                  <a:txBody>
                    <a:bodyPr/>
                    <a:lstStyle/>
                    <a:p>
                      <a:r>
                        <a:rPr lang="en-US" sz="1200" dirty="0" smtClean="0"/>
                        <a:t>Final Presentation</a:t>
                      </a:r>
                      <a:r>
                        <a:rPr lang="en-US" sz="1200" baseline="0" dirty="0" smtClean="0"/>
                        <a:t>  (slides )</a:t>
                      </a:r>
                      <a:endParaRPr lang="en-US" sz="1200" dirty="0"/>
                    </a:p>
                  </a:txBody>
                  <a:tcPr/>
                </a:tc>
              </a:tr>
              <a:tr h="370840">
                <a:tc>
                  <a:txBody>
                    <a:bodyPr/>
                    <a:lstStyle/>
                    <a:p>
                      <a:r>
                        <a:rPr lang="en-US" sz="1200" dirty="0" smtClean="0"/>
                        <a:t>Topic Paragraph </a:t>
                      </a:r>
                      <a:endParaRPr lang="en-US" sz="1200" dirty="0"/>
                    </a:p>
                  </a:txBody>
                  <a:tcPr/>
                </a:tc>
                <a:tc>
                  <a:txBody>
                    <a:bodyPr/>
                    <a:lstStyle/>
                    <a:p>
                      <a:r>
                        <a:rPr lang="en-US" sz="1800" dirty="0" smtClean="0"/>
                        <a:t>9.5.19</a:t>
                      </a:r>
                      <a:endParaRPr lang="en-US" sz="1800" dirty="0"/>
                    </a:p>
                  </a:txBody>
                  <a:tcPr>
                    <a:solidFill>
                      <a:srgbClr val="FFFF00"/>
                    </a:solidFill>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r>
              <a:tr h="370840">
                <a:tc>
                  <a:txBody>
                    <a:bodyPr/>
                    <a:lstStyle/>
                    <a:p>
                      <a:r>
                        <a:rPr lang="en-US" sz="1200" dirty="0" smtClean="0"/>
                        <a:t>Topic </a:t>
                      </a:r>
                      <a:r>
                        <a:rPr lang="en-US" sz="1200" baseline="0" dirty="0" smtClean="0"/>
                        <a:t>  Proposed</a:t>
                      </a:r>
                      <a:endParaRPr lang="en-US" sz="1200" dirty="0"/>
                    </a:p>
                  </a:txBody>
                  <a:tcPr/>
                </a:tc>
                <a:tc>
                  <a:txBody>
                    <a:bodyPr/>
                    <a:lstStyle/>
                    <a:p>
                      <a:r>
                        <a:rPr lang="en-US" sz="1800" dirty="0" smtClean="0"/>
                        <a:t>9.12.19</a:t>
                      </a:r>
                      <a:endParaRPr lang="en-US" sz="1800" dirty="0"/>
                    </a:p>
                  </a:txBody>
                  <a:tcPr>
                    <a:solidFill>
                      <a:srgbClr val="FFFF00"/>
                    </a:solidFill>
                  </a:tcPr>
                </a:tc>
                <a:tc>
                  <a:txBody>
                    <a:bodyPr/>
                    <a:lstStyle/>
                    <a:p>
                      <a:endParaRPr lang="en-US" dirty="0"/>
                    </a:p>
                  </a:txBody>
                  <a:tcPr>
                    <a:solidFill>
                      <a:srgbClr val="CC66FF"/>
                    </a:solidFill>
                  </a:tcPr>
                </a:tc>
                <a:tc>
                  <a:txBody>
                    <a:bodyPr/>
                    <a:lstStyle/>
                    <a:p>
                      <a:r>
                        <a:rPr lang="en-US" dirty="0" smtClean="0"/>
                        <a:t>10.3.19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Topic Final</a:t>
                      </a:r>
                      <a:endParaRPr lang="en-US" sz="1200" dirty="0"/>
                    </a:p>
                  </a:txBody>
                  <a:tcPr/>
                </a:tc>
                <a:tc>
                  <a:txBody>
                    <a:bodyPr/>
                    <a:lstStyle/>
                    <a:p>
                      <a:r>
                        <a:rPr lang="en-US" sz="1800" dirty="0" smtClean="0"/>
                        <a:t>9.19.19</a:t>
                      </a:r>
                      <a:endParaRPr lang="en-US" sz="1800" dirty="0"/>
                    </a:p>
                  </a:txBody>
                  <a:tcPr>
                    <a:solidFill>
                      <a:srgbClr val="FFFF00"/>
                    </a:solidFill>
                  </a:tcPr>
                </a:tc>
                <a:tc>
                  <a:txBody>
                    <a:bodyPr/>
                    <a:lstStyle/>
                    <a:p>
                      <a:endParaRPr lang="en-US"/>
                    </a:p>
                  </a:txBody>
                  <a:tcPr>
                    <a:solidFill>
                      <a:srgbClr val="CC66FF"/>
                    </a:solidFill>
                  </a:tcPr>
                </a:tc>
                <a:tc>
                  <a:txBody>
                    <a:bodyPr/>
                    <a:lstStyle/>
                    <a:p>
                      <a:r>
                        <a:rPr lang="en-US" dirty="0" smtClean="0"/>
                        <a:t>10.10.19</a:t>
                      </a:r>
                      <a:endParaRPr lang="en-US" dirty="0"/>
                    </a:p>
                  </a:txBody>
                  <a:tcPr>
                    <a:solidFill>
                      <a:srgbClr val="38E12B"/>
                    </a:solidFill>
                  </a:tcPr>
                </a:tc>
                <a:tc>
                  <a:txBody>
                    <a:bodyPr/>
                    <a:lstStyle/>
                    <a:p>
                      <a:endParaRPr lang="en-US"/>
                    </a:p>
                  </a:txBody>
                  <a:tcPr>
                    <a:solidFill>
                      <a:srgbClr val="6699FF"/>
                    </a:solidFill>
                  </a:tcPr>
                </a:tc>
              </a:tr>
              <a:tr h="370840">
                <a:tc>
                  <a:txBody>
                    <a:bodyPr/>
                    <a:lstStyle/>
                    <a:p>
                      <a:r>
                        <a:rPr lang="en-US" sz="1200" dirty="0" smtClean="0"/>
                        <a:t>Outline/</a:t>
                      </a:r>
                      <a:r>
                        <a:rPr lang="en-US" sz="1200" baseline="0" dirty="0" smtClean="0"/>
                        <a:t> Abstract</a:t>
                      </a:r>
                      <a:endParaRPr lang="en-US" sz="1200" dirty="0"/>
                    </a:p>
                  </a:txBody>
                  <a:tcPr/>
                </a:tc>
                <a:tc>
                  <a:txBody>
                    <a:bodyPr/>
                    <a:lstStyle/>
                    <a:p>
                      <a:r>
                        <a:rPr lang="en-US" sz="1800" dirty="0" smtClean="0">
                          <a:solidFill>
                            <a:schemeClr val="tx1"/>
                          </a:solidFill>
                        </a:rPr>
                        <a:t>9.26.19</a:t>
                      </a:r>
                      <a:endParaRPr lang="en-US" sz="1800" dirty="0">
                        <a:solidFill>
                          <a:schemeClr val="tx1"/>
                        </a:solidFill>
                      </a:endParaRPr>
                    </a:p>
                  </a:txBody>
                  <a:tcPr>
                    <a:solidFill>
                      <a:srgbClr val="FFFF00"/>
                    </a:solidFill>
                  </a:tcPr>
                </a:tc>
                <a:tc>
                  <a:txBody>
                    <a:bodyPr/>
                    <a:lstStyle/>
                    <a:p>
                      <a:endParaRPr lang="en-US" dirty="0"/>
                    </a:p>
                  </a:txBody>
                  <a:tcPr>
                    <a:solidFill>
                      <a:srgbClr val="CC66FF"/>
                    </a:solidFill>
                  </a:tcPr>
                </a:tc>
                <a:tc>
                  <a:txBody>
                    <a:bodyPr/>
                    <a:lstStyle/>
                    <a:p>
                      <a:r>
                        <a:rPr lang="en-US" dirty="0" smtClean="0"/>
                        <a:t>10.31.19</a:t>
                      </a:r>
                      <a:endParaRPr lang="en-US" dirty="0"/>
                    </a:p>
                  </a:txBody>
                  <a:tcPr>
                    <a:solidFill>
                      <a:schemeClr val="bg1"/>
                    </a:solidFill>
                  </a:tcPr>
                </a:tc>
                <a:tc>
                  <a:txBody>
                    <a:bodyPr/>
                    <a:lstStyle/>
                    <a:p>
                      <a:endParaRPr lang="en-US"/>
                    </a:p>
                  </a:txBody>
                  <a:tcPr>
                    <a:solidFill>
                      <a:srgbClr val="6699FF"/>
                    </a:solidFill>
                  </a:tcPr>
                </a:tc>
              </a:tr>
              <a:tr h="370840">
                <a:tc>
                  <a:txBody>
                    <a:bodyPr/>
                    <a:lstStyle/>
                    <a:p>
                      <a:r>
                        <a:rPr lang="en-US" sz="1200" dirty="0" smtClean="0"/>
                        <a:t>Research</a:t>
                      </a:r>
                      <a:r>
                        <a:rPr lang="en-US" sz="1200" baseline="0" dirty="0" smtClean="0"/>
                        <a:t> </a:t>
                      </a:r>
                      <a:endParaRPr lang="en-US" sz="1200" dirty="0"/>
                    </a:p>
                  </a:txBody>
                  <a:tcPr/>
                </a:tc>
                <a:tc>
                  <a:txBody>
                    <a:bodyPr/>
                    <a:lstStyle/>
                    <a:p>
                      <a:r>
                        <a:rPr lang="en-US" sz="1800" dirty="0" smtClean="0"/>
                        <a:t>10.1.19</a:t>
                      </a:r>
                      <a:endParaRPr lang="en-US" sz="1800" dirty="0"/>
                    </a:p>
                  </a:txBody>
                  <a:tcPr>
                    <a:solidFill>
                      <a:srgbClr val="FFFF00"/>
                    </a:solidFill>
                  </a:tcPr>
                </a:tc>
                <a:tc>
                  <a:txBody>
                    <a:bodyPr/>
                    <a:lstStyle/>
                    <a:p>
                      <a:r>
                        <a:rPr lang="en-US" sz="1600" dirty="0" smtClean="0"/>
                        <a:t>10.24.19 (Class)</a:t>
                      </a:r>
                      <a:endParaRPr lang="en-US" sz="1600" dirty="0"/>
                    </a:p>
                  </a:txBody>
                  <a:tcPr>
                    <a:solidFill>
                      <a:schemeClr val="bg1"/>
                    </a:solidFill>
                  </a:tcPr>
                </a:tc>
                <a:tc>
                  <a:txBody>
                    <a:bodyPr/>
                    <a:lstStyle/>
                    <a:p>
                      <a:r>
                        <a:rPr lang="en-US" dirty="0" smtClean="0"/>
                        <a:t>10.15.19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Draft Complete</a:t>
                      </a:r>
                      <a:endParaRPr lang="en-US" sz="1200" dirty="0"/>
                    </a:p>
                  </a:txBody>
                  <a:tcPr/>
                </a:tc>
                <a:tc>
                  <a:txBody>
                    <a:bodyPr/>
                    <a:lstStyle/>
                    <a:p>
                      <a:r>
                        <a:rPr lang="en-US" sz="1800" dirty="0" smtClean="0"/>
                        <a:t>10.13.19  **</a:t>
                      </a:r>
                      <a:endParaRPr lang="en-US" sz="1800" dirty="0"/>
                    </a:p>
                  </a:txBody>
                  <a:tcPr>
                    <a:solidFill>
                      <a:srgbClr val="FFFF00"/>
                    </a:solidFill>
                  </a:tcPr>
                </a:tc>
                <a:tc>
                  <a:txBody>
                    <a:bodyPr/>
                    <a:lstStyle/>
                    <a:p>
                      <a:endParaRPr lang="en-US"/>
                    </a:p>
                  </a:txBody>
                  <a:tcPr>
                    <a:solidFill>
                      <a:srgbClr val="CC66FF"/>
                    </a:solidFill>
                  </a:tcPr>
                </a:tc>
                <a:tc>
                  <a:txBody>
                    <a:bodyPr/>
                    <a:lstStyle/>
                    <a:p>
                      <a:r>
                        <a:rPr lang="en-US" dirty="0" smtClean="0"/>
                        <a:t>11.7.19</a:t>
                      </a:r>
                      <a:endParaRPr lang="en-US" dirty="0"/>
                    </a:p>
                  </a:txBody>
                  <a:tcPr>
                    <a:solidFill>
                      <a:srgbClr val="00FF00"/>
                    </a:solidFill>
                  </a:tcPr>
                </a:tc>
                <a:tc>
                  <a:txBody>
                    <a:bodyPr/>
                    <a:lstStyle/>
                    <a:p>
                      <a:r>
                        <a:rPr lang="en-US" dirty="0" smtClean="0"/>
                        <a:t>11.19.19</a:t>
                      </a:r>
                      <a:endParaRPr lang="en-US" dirty="0"/>
                    </a:p>
                  </a:txBody>
                  <a:tcPr>
                    <a:solidFill>
                      <a:srgbClr val="6699FF"/>
                    </a:solidFill>
                  </a:tcPr>
                </a:tc>
              </a:tr>
              <a:tr h="370840">
                <a:tc>
                  <a:txBody>
                    <a:bodyPr/>
                    <a:lstStyle/>
                    <a:p>
                      <a:r>
                        <a:rPr lang="en-US" sz="1200" dirty="0" smtClean="0"/>
                        <a:t>Final Submit</a:t>
                      </a:r>
                      <a:endParaRPr lang="en-US" sz="1200" dirty="0"/>
                    </a:p>
                  </a:txBody>
                  <a:tcPr/>
                </a:tc>
                <a:tc>
                  <a:txBody>
                    <a:bodyPr/>
                    <a:lstStyle/>
                    <a:p>
                      <a:r>
                        <a:rPr lang="en-US" sz="1800" dirty="0" smtClean="0"/>
                        <a:t>10.25.19</a:t>
                      </a:r>
                      <a:r>
                        <a:rPr lang="en-US" sz="1800" baseline="0" dirty="0" smtClean="0"/>
                        <a:t> **</a:t>
                      </a:r>
                      <a:endParaRPr lang="en-US" sz="1800" dirty="0"/>
                    </a:p>
                  </a:txBody>
                  <a:tcPr>
                    <a:solidFill>
                      <a:schemeClr val="bg1"/>
                    </a:solidFill>
                  </a:tcPr>
                </a:tc>
                <a:tc>
                  <a:txBody>
                    <a:bodyPr/>
                    <a:lstStyle/>
                    <a:p>
                      <a:r>
                        <a:rPr lang="en-US" dirty="0" smtClean="0"/>
                        <a:t>11.14.19</a:t>
                      </a:r>
                      <a:endParaRPr lang="en-US" dirty="0"/>
                    </a:p>
                  </a:txBody>
                  <a:tcPr>
                    <a:solidFill>
                      <a:srgbClr val="CC66FF"/>
                    </a:solidFill>
                  </a:tcPr>
                </a:tc>
                <a:tc>
                  <a:txBody>
                    <a:bodyPr/>
                    <a:lstStyle/>
                    <a:p>
                      <a:r>
                        <a:rPr lang="en-US" dirty="0" smtClean="0"/>
                        <a:t>11.26.19</a:t>
                      </a:r>
                      <a:endParaRPr lang="en-US" dirty="0"/>
                    </a:p>
                  </a:txBody>
                  <a:tcPr>
                    <a:solidFill>
                      <a:srgbClr val="00FF00"/>
                    </a:solidFill>
                  </a:tcPr>
                </a:tc>
                <a:tc>
                  <a:txBody>
                    <a:bodyPr/>
                    <a:lstStyle/>
                    <a:p>
                      <a:r>
                        <a:rPr lang="en-US" dirty="0" smtClean="0"/>
                        <a:t>12.3.19</a:t>
                      </a:r>
                      <a:endParaRPr lang="en-US" dirty="0"/>
                    </a:p>
                  </a:txBody>
                  <a:tcPr>
                    <a:solidFill>
                      <a:srgbClr val="6699FF"/>
                    </a:solidFill>
                  </a:tcPr>
                </a:tc>
              </a:tr>
              <a:tr h="370840">
                <a:tc>
                  <a:txBody>
                    <a:bodyPr/>
                    <a:lstStyle/>
                    <a:p>
                      <a:r>
                        <a:rPr lang="en-US" sz="1200" dirty="0" smtClean="0"/>
                        <a:t>Final Presentation </a:t>
                      </a:r>
                      <a:endParaRPr lang="en-US" sz="1200" dirty="0"/>
                    </a:p>
                  </a:txBody>
                  <a:tcPr/>
                </a:tc>
                <a:tc>
                  <a:txBody>
                    <a:bodyPr/>
                    <a:lstStyle/>
                    <a:p>
                      <a:r>
                        <a:rPr lang="en-US" sz="1200" dirty="0" smtClean="0"/>
                        <a:t>NA</a:t>
                      </a:r>
                      <a:endParaRPr lang="en-US" sz="1200" dirty="0"/>
                    </a:p>
                  </a:txBody>
                  <a:tcPr/>
                </a:tc>
                <a:tc>
                  <a:txBody>
                    <a:bodyPr/>
                    <a:lstStyle/>
                    <a:p>
                      <a:r>
                        <a:rPr lang="en-US" sz="1200" dirty="0" smtClean="0"/>
                        <a:t>NA</a:t>
                      </a:r>
                      <a:endParaRPr lang="en-US" sz="1200" dirty="0"/>
                    </a:p>
                  </a:txBody>
                  <a:tcPr/>
                </a:tc>
                <a:tc>
                  <a:txBody>
                    <a:bodyPr/>
                    <a:lstStyle/>
                    <a:p>
                      <a:r>
                        <a:rPr lang="en-US" sz="1200" dirty="0" smtClean="0"/>
                        <a:t>NA</a:t>
                      </a:r>
                      <a:endParaRPr lang="en-US" sz="1200" dirty="0"/>
                    </a:p>
                  </a:txBody>
                  <a:tcPr/>
                </a:tc>
                <a:tc>
                  <a:txBody>
                    <a:bodyPr/>
                    <a:lstStyle/>
                    <a:p>
                      <a:r>
                        <a:rPr lang="en-US" sz="1200" dirty="0" smtClean="0"/>
                        <a:t>12.17.19  (Sect 1)</a:t>
                      </a:r>
                    </a:p>
                    <a:p>
                      <a:r>
                        <a:rPr lang="en-US" sz="1200" dirty="0" smtClean="0"/>
                        <a:t>12.12.19</a:t>
                      </a:r>
                      <a:r>
                        <a:rPr lang="en-US" sz="1200" baseline="0" dirty="0" smtClean="0"/>
                        <a:t> </a:t>
                      </a:r>
                      <a:r>
                        <a:rPr lang="en-US" sz="1200" dirty="0" smtClean="0"/>
                        <a:t>(Sect</a:t>
                      </a:r>
                      <a:r>
                        <a:rPr lang="en-US" sz="1200" baseline="0" dirty="0" smtClean="0"/>
                        <a:t> 2)</a:t>
                      </a:r>
                      <a:endParaRPr lang="en-US" sz="1200" dirty="0"/>
                    </a:p>
                  </a:txBody>
                  <a:tcPr>
                    <a:solidFill>
                      <a:srgbClr val="6699FF"/>
                    </a:solidFill>
                  </a:tcPr>
                </a:tc>
              </a:tr>
            </a:tbl>
          </a:graphicData>
        </a:graphic>
      </p:graphicFrame>
    </p:spTree>
    <p:extLst>
      <p:ext uri="{BB962C8B-B14F-4D97-AF65-F5344CB8AC3E}">
        <p14:creationId xmlns:p14="http://schemas.microsoft.com/office/powerpoint/2010/main" val="280499666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smtClean="0"/>
              <a:t>Consensus Conference Model</a:t>
            </a:r>
            <a:endParaRPr lang="en-US" dirty="0"/>
          </a:p>
        </p:txBody>
      </p:sp>
      <p:sp>
        <p:nvSpPr>
          <p:cNvPr id="7" name="Content Placeholder 6"/>
          <p:cNvSpPr>
            <a:spLocks noGrp="1"/>
          </p:cNvSpPr>
          <p:nvPr>
            <p:ph sz="quarter" idx="12"/>
          </p:nvPr>
        </p:nvSpPr>
        <p:spPr/>
        <p:txBody>
          <a:bodyPr>
            <a:normAutofit lnSpcReduction="10000"/>
          </a:bodyPr>
          <a:lstStyle/>
          <a:p>
            <a:pPr marL="342900" indent="-342900">
              <a:buFont typeface="Arial" panose="020B0604020202020204" pitchFamily="34" charset="0"/>
              <a:buChar char="•"/>
            </a:pPr>
            <a:r>
              <a:rPr lang="en-US" dirty="0" smtClean="0"/>
              <a:t>Conversation with the Life-World is the ultimate authority regarding “</a:t>
            </a:r>
            <a:r>
              <a:rPr lang="en-US" dirty="0" err="1" smtClean="0"/>
              <a:t>focalness</a:t>
            </a:r>
            <a:r>
              <a:rPr lang="en-US" dirty="0" smtClean="0"/>
              <a:t>”</a:t>
            </a:r>
          </a:p>
          <a:p>
            <a:pPr marL="342900" indent="-342900">
              <a:buFont typeface="Arial" panose="020B0604020202020204" pitchFamily="34" charset="0"/>
              <a:buChar char="•"/>
            </a:pPr>
            <a:r>
              <a:rPr lang="en-US" dirty="0" smtClean="0"/>
              <a:t>Gathering, Discussing and Voting are necessary but not sufficient</a:t>
            </a:r>
          </a:p>
          <a:p>
            <a:pPr marL="800100" lvl="1" indent="-342900">
              <a:buFont typeface="Arial" panose="020B0604020202020204" pitchFamily="34" charset="0"/>
              <a:buChar char="•"/>
            </a:pPr>
            <a:r>
              <a:rPr lang="en-US" dirty="0" smtClean="0"/>
              <a:t>Consensus Conference Method</a:t>
            </a:r>
          </a:p>
          <a:p>
            <a:pPr marL="1257300" lvl="2" indent="-342900">
              <a:buFont typeface="Arial" panose="020B0604020202020204" pitchFamily="34" charset="0"/>
              <a:buChar char="•"/>
            </a:pPr>
            <a:r>
              <a:rPr lang="en-US" dirty="0" smtClean="0"/>
              <a:t>Lay panel and expert panel</a:t>
            </a:r>
          </a:p>
          <a:p>
            <a:pPr marL="1257300" lvl="2" indent="-342900">
              <a:buFont typeface="Arial" panose="020B0604020202020204" pitchFamily="34" charset="0"/>
              <a:buChar char="•"/>
            </a:pPr>
            <a:r>
              <a:rPr lang="en-US" dirty="0" smtClean="0"/>
              <a:t>Lay panel makes decision informed by expert panel</a:t>
            </a:r>
          </a:p>
          <a:p>
            <a:pPr marL="1257300" lvl="2" indent="-342900">
              <a:buFont typeface="Arial" panose="020B0604020202020204" pitchFamily="34" charset="0"/>
              <a:buChar char="•"/>
            </a:pPr>
            <a:r>
              <a:rPr lang="en-US" dirty="0" smtClean="0"/>
              <a:t>Both should have focal engineer representation  according to </a:t>
            </a:r>
            <a:r>
              <a:rPr lang="en-US" dirty="0" err="1" smtClean="0"/>
              <a:t>Moriarity</a:t>
            </a:r>
            <a:endParaRPr lang="en-US" dirty="0" smtClean="0"/>
          </a:p>
          <a:p>
            <a:pPr marL="342900" indent="-342900">
              <a:buFont typeface="Arial" panose="020B0604020202020204" pitchFamily="34" charset="0"/>
              <a:buChar char="•"/>
            </a:pPr>
            <a:r>
              <a:rPr lang="en-US" dirty="0" smtClean="0"/>
              <a:t>Danish Board of Technology is a real world example-Quasi government body</a:t>
            </a:r>
          </a:p>
          <a:p>
            <a:pPr marL="342900" indent="-342900">
              <a:buFont typeface="Arial" panose="020B0604020202020204" pitchFamily="34" charset="0"/>
              <a:buChar char="•"/>
            </a:pPr>
            <a:endParaRPr lang="en-US" dirty="0" smtClean="0"/>
          </a:p>
        </p:txBody>
      </p:sp>
      <p:sp>
        <p:nvSpPr>
          <p:cNvPr id="8" name="Text Placeholder 7"/>
          <p:cNvSpPr>
            <a:spLocks noGrp="1"/>
          </p:cNvSpPr>
          <p:nvPr>
            <p:ph type="body" sz="quarter" idx="13"/>
          </p:nvPr>
        </p:nvSpPr>
        <p:spPr/>
        <p:txBody>
          <a:bodyPr/>
          <a:lstStyle/>
          <a:p>
            <a:r>
              <a:rPr lang="en-US" dirty="0" smtClean="0"/>
              <a:t>Material Ethics</a:t>
            </a: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1729538005"/>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Consensus Conference  </a:t>
            </a:r>
            <a:endParaRPr lang="en-US" dirty="0"/>
          </a:p>
        </p:txBody>
      </p:sp>
      <p:sp>
        <p:nvSpPr>
          <p:cNvPr id="7" name="Content Placeholder 6"/>
          <p:cNvSpPr>
            <a:spLocks noGrp="1"/>
          </p:cNvSpPr>
          <p:nvPr>
            <p:ph sz="quarter" idx="12"/>
          </p:nvPr>
        </p:nvSpPr>
        <p:spPr/>
        <p:txBody>
          <a:bodyPr/>
          <a:lstStyle/>
          <a:p>
            <a:r>
              <a:rPr lang="en-US" dirty="0" smtClean="0"/>
              <a:t>-Lay Panel takes the lead and appoints the expert panel</a:t>
            </a:r>
          </a:p>
          <a:p>
            <a:endParaRPr lang="en-US" dirty="0"/>
          </a:p>
          <a:p>
            <a:r>
              <a:rPr lang="en-US" dirty="0" smtClean="0"/>
              <a:t>	+Assess Virtue Ethics of expert panel</a:t>
            </a:r>
          </a:p>
          <a:p>
            <a:r>
              <a:rPr lang="en-US" dirty="0"/>
              <a:t>	</a:t>
            </a:r>
            <a:r>
              <a:rPr lang="en-US" dirty="0" smtClean="0"/>
              <a:t>+Material ethics score as weighted average of engagement, </a:t>
            </a:r>
            <a:r>
              <a:rPr lang="en-US" dirty="0" err="1" smtClean="0"/>
              <a:t>enlivement</a:t>
            </a:r>
            <a:r>
              <a:rPr lang="en-US" dirty="0" smtClean="0"/>
              <a:t> and resonance</a:t>
            </a:r>
          </a:p>
          <a:p>
            <a:r>
              <a:rPr lang="en-US" dirty="0"/>
              <a:t>	</a:t>
            </a:r>
            <a:endParaRPr lang="en-US" dirty="0" smtClean="0"/>
          </a:p>
          <a:p>
            <a:r>
              <a:rPr lang="en-US" dirty="0" smtClean="0"/>
              <a:t>-Seek a true consensus that becomes policy</a:t>
            </a: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83143073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19506" y="225960"/>
            <a:ext cx="7886700" cy="886159"/>
          </a:xfrm>
        </p:spPr>
        <p:txBody>
          <a:bodyPr/>
          <a:lstStyle/>
          <a:p>
            <a:r>
              <a:rPr lang="en-US" dirty="0" smtClean="0"/>
              <a:t>Conclusions </a:t>
            </a:r>
            <a:endParaRPr lang="en-US" dirty="0"/>
          </a:p>
        </p:txBody>
      </p:sp>
      <p:sp>
        <p:nvSpPr>
          <p:cNvPr id="7" name="Content Placeholder 6"/>
          <p:cNvSpPr>
            <a:spLocks noGrp="1"/>
          </p:cNvSpPr>
          <p:nvPr>
            <p:ph sz="quarter" idx="12"/>
          </p:nvPr>
        </p:nvSpPr>
        <p:spPr>
          <a:xfrm>
            <a:off x="628650" y="2084832"/>
            <a:ext cx="7886700" cy="3986785"/>
          </a:xfrm>
        </p:spPr>
        <p:txBody>
          <a:bodyPr>
            <a:normAutofit/>
          </a:bodyPr>
          <a:lstStyle/>
          <a:p>
            <a:pPr marL="342900" indent="-342900">
              <a:buFont typeface="Arial" panose="020B0604020202020204" pitchFamily="34" charset="0"/>
              <a:buChar char="•"/>
            </a:pPr>
            <a:r>
              <a:rPr lang="en-US" dirty="0" smtClean="0">
                <a:solidFill>
                  <a:srgbClr val="FFFF00"/>
                </a:solidFill>
              </a:rPr>
              <a:t>Reflection and Assessment should precede “unleashing a new technology on the planet”</a:t>
            </a:r>
          </a:p>
          <a:p>
            <a:pPr marL="342900" indent="-342900">
              <a:buFont typeface="Arial" panose="020B0604020202020204" pitchFamily="34" charset="0"/>
              <a:buChar char="•"/>
            </a:pPr>
            <a:r>
              <a:rPr lang="en-US" dirty="0" smtClean="0"/>
              <a:t>Discussion of the AIMS of the project brings modern engineers face-to-face with Focal engineering</a:t>
            </a:r>
          </a:p>
          <a:p>
            <a:pPr marL="800100" lvl="1" indent="-342900">
              <a:buFont typeface="Arial" panose="020B0604020202020204" pitchFamily="34" charset="0"/>
              <a:buChar char="•"/>
            </a:pPr>
            <a:r>
              <a:rPr lang="en-US" dirty="0" smtClean="0"/>
              <a:t>Focal engineering acts locally to foster engagement, </a:t>
            </a:r>
            <a:r>
              <a:rPr lang="en-US" dirty="0" err="1" smtClean="0"/>
              <a:t>enightenment</a:t>
            </a:r>
            <a:r>
              <a:rPr lang="en-US" dirty="0" smtClean="0"/>
              <a:t>, and resonance</a:t>
            </a:r>
          </a:p>
          <a:p>
            <a:pPr marL="800100" lvl="1" indent="-342900">
              <a:buFont typeface="Arial" panose="020B0604020202020204" pitchFamily="34" charset="0"/>
              <a:buChar char="•"/>
            </a:pPr>
            <a:r>
              <a:rPr lang="en-US" dirty="0" smtClean="0"/>
              <a:t>“Best Practices” for Focal Engineering may be to keep disengaging products away</a:t>
            </a:r>
          </a:p>
          <a:p>
            <a:pPr marL="342900" indent="-342900">
              <a:buFont typeface="Arial" panose="020B0604020202020204" pitchFamily="34" charset="0"/>
              <a:buChar char="•"/>
            </a:pPr>
            <a:r>
              <a:rPr lang="en-US" dirty="0" smtClean="0">
                <a:solidFill>
                  <a:srgbClr val="FFFF00"/>
                </a:solidFill>
              </a:rPr>
              <a:t>Material Ethics assessment is based on relating engagement, enlightenment, and resonance to the product/user/world</a:t>
            </a:r>
          </a:p>
          <a:p>
            <a:pPr marL="342900" indent="-342900">
              <a:buFont typeface="Arial" panose="020B0604020202020204" pitchFamily="34" charset="0"/>
              <a:buChar char="•"/>
            </a:pPr>
            <a:r>
              <a:rPr lang="en-US" dirty="0" smtClean="0"/>
              <a:t>Informed consensus approach key to achieving Material Ethics since it provides necessary inclusion </a:t>
            </a:r>
            <a:endParaRPr lang="en-US" dirty="0"/>
          </a:p>
        </p:txBody>
      </p:sp>
      <p:sp>
        <p:nvSpPr>
          <p:cNvPr id="8" name="Text Placeholder 7"/>
          <p:cNvSpPr>
            <a:spLocks noGrp="1"/>
          </p:cNvSpPr>
          <p:nvPr>
            <p:ph type="body" sz="quarter" idx="13"/>
          </p:nvPr>
        </p:nvSpPr>
        <p:spPr>
          <a:xfrm>
            <a:off x="610362" y="1321805"/>
            <a:ext cx="7886700" cy="512763"/>
          </a:xfrm>
        </p:spPr>
        <p:txBody>
          <a:bodyPr/>
          <a:lstStyle/>
          <a:p>
            <a:r>
              <a:rPr lang="en-US" dirty="0" smtClean="0"/>
              <a:t>Material Ethics</a:t>
            </a: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132572389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628650" y="0"/>
            <a:ext cx="7886700" cy="1496167"/>
          </a:xfrm>
        </p:spPr>
        <p:txBody>
          <a:bodyPr>
            <a:noAutofit/>
          </a:bodyPr>
          <a:lstStyle/>
          <a:p>
            <a:r>
              <a:rPr lang="en-US" sz="3200" dirty="0" smtClean="0"/>
              <a:t>10 Technologies That Deserve to Die?</a:t>
            </a:r>
            <a:endParaRPr lang="en-US" sz="3200" dirty="0"/>
          </a:p>
        </p:txBody>
      </p:sp>
      <p:sp>
        <p:nvSpPr>
          <p:cNvPr id="5" name="Content Placeholder 4"/>
          <p:cNvSpPr>
            <a:spLocks noGrp="1"/>
          </p:cNvSpPr>
          <p:nvPr>
            <p:ph idx="1"/>
          </p:nvPr>
        </p:nvSpPr>
        <p:spPr>
          <a:xfrm>
            <a:off x="457200" y="1295400"/>
            <a:ext cx="8229600" cy="4830763"/>
          </a:xfrm>
        </p:spPr>
        <p:txBody>
          <a:bodyPr>
            <a:normAutofit fontScale="77500" lnSpcReduction="20000"/>
          </a:bodyPr>
          <a:lstStyle/>
          <a:p>
            <a:r>
              <a:rPr lang="en-US" sz="2400" dirty="0" smtClean="0"/>
              <a:t>1.	Nuclear Weapons</a:t>
            </a:r>
          </a:p>
          <a:p>
            <a:r>
              <a:rPr lang="en-US" sz="2400" dirty="0" smtClean="0"/>
              <a:t>2.	</a:t>
            </a:r>
            <a:r>
              <a:rPr lang="en-US" sz="2400" dirty="0" smtClean="0">
                <a:solidFill>
                  <a:srgbClr val="FFFF00"/>
                </a:solidFill>
              </a:rPr>
              <a:t>Coal- Based Power</a:t>
            </a:r>
          </a:p>
          <a:p>
            <a:r>
              <a:rPr lang="en-US" sz="2400" dirty="0" smtClean="0"/>
              <a:t>3.	The Internal Combustion Engine</a:t>
            </a:r>
          </a:p>
          <a:p>
            <a:r>
              <a:rPr lang="en-US" sz="2400" dirty="0" smtClean="0"/>
              <a:t>4.	Incandescent Light Bulbs</a:t>
            </a:r>
          </a:p>
          <a:p>
            <a:r>
              <a:rPr lang="en-US" sz="2400" dirty="0" smtClean="0"/>
              <a:t>5.	Land Mines</a:t>
            </a:r>
          </a:p>
          <a:p>
            <a:r>
              <a:rPr lang="en-US" sz="2400" dirty="0" smtClean="0"/>
              <a:t>6.	Manned Spacecraft</a:t>
            </a:r>
          </a:p>
          <a:p>
            <a:r>
              <a:rPr lang="en-US" sz="2400" dirty="0" smtClean="0"/>
              <a:t>7.	Prisons</a:t>
            </a:r>
          </a:p>
          <a:p>
            <a:r>
              <a:rPr lang="en-US" sz="2400" dirty="0" smtClean="0"/>
              <a:t>8.	Cosmetic Implants</a:t>
            </a:r>
          </a:p>
          <a:p>
            <a:r>
              <a:rPr lang="en-US" sz="2400" dirty="0" smtClean="0"/>
              <a:t>9.	Lie Detectors</a:t>
            </a:r>
          </a:p>
          <a:p>
            <a:r>
              <a:rPr lang="en-US" sz="2400" dirty="0" smtClean="0"/>
              <a:t>10.	DVDs</a:t>
            </a:r>
          </a:p>
          <a:p>
            <a:pPr marL="0" indent="0">
              <a:buNone/>
            </a:pPr>
            <a:endParaRPr lang="en-US" sz="2400" dirty="0" smtClean="0"/>
          </a:p>
          <a:p>
            <a:r>
              <a:rPr lang="en-US" sz="2400" dirty="0"/>
              <a:t>Define the Technologies</a:t>
            </a:r>
          </a:p>
          <a:p>
            <a:endParaRPr lang="en-US" sz="2400" dirty="0"/>
          </a:p>
          <a:p>
            <a:r>
              <a:rPr lang="en-US" sz="2400" dirty="0"/>
              <a:t>Ethically, do They Deserve to Die</a:t>
            </a:r>
            <a:r>
              <a:rPr lang="en-US" sz="2400" dirty="0" smtClean="0"/>
              <a:t>?  How would you score the </a:t>
            </a:r>
            <a:r>
              <a:rPr lang="en-US" sz="2400" dirty="0" smtClean="0">
                <a:solidFill>
                  <a:srgbClr val="FFFF00"/>
                </a:solidFill>
              </a:rPr>
              <a:t>Materials Ethics</a:t>
            </a:r>
            <a:r>
              <a:rPr lang="en-US" sz="2400" dirty="0" smtClean="0"/>
              <a:t> of the identified technology?</a:t>
            </a:r>
            <a:endParaRPr lang="en-US" sz="2400" dirty="0"/>
          </a:p>
          <a:p>
            <a:endParaRPr lang="en-US" sz="2400" dirty="0"/>
          </a:p>
        </p:txBody>
      </p:sp>
    </p:spTree>
    <p:extLst>
      <p:ext uri="{BB962C8B-B14F-4D97-AF65-F5344CB8AC3E}">
        <p14:creationId xmlns:p14="http://schemas.microsoft.com/office/powerpoint/2010/main" val="346337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9506" y="289968"/>
            <a:ext cx="7886700" cy="886159"/>
          </a:xfrm>
        </p:spPr>
        <p:txBody>
          <a:bodyPr>
            <a:normAutofit/>
          </a:bodyPr>
          <a:lstStyle/>
          <a:p>
            <a:r>
              <a:rPr lang="en-US" sz="3200" dirty="0" smtClean="0"/>
              <a:t>Assessing (New) Coal-Based Power</a:t>
            </a:r>
            <a:endParaRPr lang="en-US" sz="3200" dirty="0"/>
          </a:p>
        </p:txBody>
      </p:sp>
      <p:sp>
        <p:nvSpPr>
          <p:cNvPr id="3" name="Content Placeholder 2"/>
          <p:cNvSpPr>
            <a:spLocks noGrp="1"/>
          </p:cNvSpPr>
          <p:nvPr>
            <p:ph idx="1"/>
          </p:nvPr>
        </p:nvSpPr>
        <p:spPr>
          <a:xfrm>
            <a:off x="619506" y="3685032"/>
            <a:ext cx="7886700" cy="2793963"/>
          </a:xfrm>
        </p:spPr>
        <p:txBody>
          <a:bodyPr>
            <a:normAutofit fontScale="85000" lnSpcReduction="20000"/>
          </a:bodyPr>
          <a:lstStyle/>
          <a:p>
            <a:pPr marL="342900" indent="-342900">
              <a:buFont typeface="Arial" panose="020B0604020202020204" pitchFamily="34" charset="0"/>
              <a:buChar char="•"/>
            </a:pPr>
            <a:r>
              <a:rPr lang="en-US" dirty="0" smtClean="0"/>
              <a:t>Engagement:  End User and Product interaction</a:t>
            </a:r>
            <a:r>
              <a:rPr lang="en-US" dirty="0" smtClean="0">
                <a:sym typeface="Wingdings" panose="05000000000000000000" pitchFamily="2" charset="2"/>
              </a:rPr>
              <a:t> (+3 to -3)</a:t>
            </a:r>
          </a:p>
          <a:p>
            <a:pPr marL="342900" indent="-342900">
              <a:buFont typeface="Arial" panose="020B0604020202020204" pitchFamily="34" charset="0"/>
              <a:buChar char="•"/>
            </a:pPr>
            <a:endParaRPr lang="en-US" dirty="0">
              <a:sym typeface="Wingdings" panose="05000000000000000000" pitchFamily="2" charset="2"/>
            </a:endParaRPr>
          </a:p>
          <a:p>
            <a:pPr marL="342900" indent="-342900">
              <a:buFont typeface="Arial" panose="020B0604020202020204" pitchFamily="34" charset="0"/>
              <a:buChar char="•"/>
            </a:pPr>
            <a:r>
              <a:rPr lang="en-US" dirty="0" smtClean="0">
                <a:sym typeface="Wingdings" panose="05000000000000000000" pitchFamily="2" charset="2"/>
              </a:rPr>
              <a:t>Enlivenment:  End User and World (based on use of product) (+3 to -3)</a:t>
            </a:r>
          </a:p>
          <a:p>
            <a:pPr marL="342900" indent="-342900">
              <a:buFont typeface="Arial" panose="020B0604020202020204" pitchFamily="34" charset="0"/>
              <a:buChar char="•"/>
            </a:pPr>
            <a:endParaRPr lang="en-US" dirty="0">
              <a:sym typeface="Wingdings" panose="05000000000000000000" pitchFamily="2" charset="2"/>
            </a:endParaRPr>
          </a:p>
          <a:p>
            <a:pPr marL="342900" indent="-342900">
              <a:buFont typeface="Arial" panose="020B0604020202020204" pitchFamily="34" charset="0"/>
              <a:buChar char="•"/>
            </a:pPr>
            <a:r>
              <a:rPr lang="en-US" dirty="0" smtClean="0">
                <a:sym typeface="Wingdings" panose="05000000000000000000" pitchFamily="2" charset="2"/>
              </a:rPr>
              <a:t>Resonance: Product and World Interaction (+3 to -3)</a:t>
            </a:r>
          </a:p>
          <a:p>
            <a:pPr marL="342900" indent="-342900">
              <a:buFont typeface="Arial" panose="020B0604020202020204" pitchFamily="34" charset="0"/>
              <a:buChar char="•"/>
            </a:pPr>
            <a:endParaRPr lang="en-US" dirty="0">
              <a:sym typeface="Wingdings" panose="05000000000000000000" pitchFamily="2" charset="2"/>
            </a:endParaRPr>
          </a:p>
          <a:p>
            <a:pPr marL="342900" indent="-342900">
              <a:buFont typeface="Arial" panose="020B0604020202020204" pitchFamily="34" charset="0"/>
              <a:buChar char="•"/>
            </a:pPr>
            <a:r>
              <a:rPr lang="en-US" dirty="0" err="1" smtClean="0">
                <a:sym typeface="Wingdings" panose="05000000000000000000" pitchFamily="2" charset="2"/>
              </a:rPr>
              <a:t>Jm</a:t>
            </a:r>
            <a:r>
              <a:rPr lang="en-US" dirty="0" smtClean="0">
                <a:sym typeface="Wingdings" panose="05000000000000000000" pitchFamily="2" charset="2"/>
              </a:rPr>
              <a:t>= a1(</a:t>
            </a:r>
            <a:r>
              <a:rPr lang="en-US" dirty="0" err="1" smtClean="0">
                <a:sym typeface="Wingdings" panose="05000000000000000000" pitchFamily="2" charset="2"/>
              </a:rPr>
              <a:t>Jeg</a:t>
            </a:r>
            <a:r>
              <a:rPr lang="en-US" dirty="0" smtClean="0">
                <a:sym typeface="Wingdings" panose="05000000000000000000" pitchFamily="2" charset="2"/>
              </a:rPr>
              <a:t>) +a2(Jen) +a3(</a:t>
            </a:r>
            <a:r>
              <a:rPr lang="en-US" dirty="0" err="1" smtClean="0">
                <a:sym typeface="Wingdings" panose="05000000000000000000" pitchFamily="2" charset="2"/>
              </a:rPr>
              <a:t>Jre</a:t>
            </a:r>
            <a:r>
              <a:rPr lang="en-US" dirty="0" smtClean="0">
                <a:sym typeface="Wingdings" panose="05000000000000000000" pitchFamily="2" charset="2"/>
              </a:rPr>
              <a:t>), where a1+a2+a3=1.0</a:t>
            </a:r>
          </a:p>
          <a:p>
            <a:endParaRPr lang="en-US" dirty="0">
              <a:sym typeface="Wingdings" panose="05000000000000000000" pitchFamily="2" charset="2"/>
            </a:endParaRPr>
          </a:p>
          <a:p>
            <a:r>
              <a:rPr lang="en-US" dirty="0" smtClean="0">
                <a:sym typeface="Wingdings" panose="05000000000000000000" pitchFamily="2" charset="2"/>
              </a:rPr>
              <a:t> </a:t>
            </a:r>
          </a:p>
          <a:p>
            <a:pPr marL="342900" indent="-342900">
              <a:buFont typeface="Arial" panose="020B0604020202020204" pitchFamily="34" charset="0"/>
              <a:buChar char="•"/>
            </a:pPr>
            <a:endParaRPr lang="en-US" dirty="0">
              <a:sym typeface="Wingdings" panose="05000000000000000000" pitchFamily="2" charset="2"/>
            </a:endParaRPr>
          </a:p>
          <a:p>
            <a:endParaRPr lang="en-US" dirty="0" smtClean="0">
              <a:sym typeface="Wingdings" panose="05000000000000000000" pitchFamily="2" charset="2"/>
            </a:endParaRPr>
          </a:p>
          <a:p>
            <a:pPr marL="342900" indent="-342900">
              <a:buFont typeface="Arial" panose="020B0604020202020204" pitchFamily="34" charset="0"/>
              <a:buChar char="•"/>
            </a:pPr>
            <a:endParaRPr lang="en-US" dirty="0">
              <a:sym typeface="Wingdings" panose="05000000000000000000" pitchFamily="2" charset="2"/>
            </a:endParaRPr>
          </a:p>
          <a:p>
            <a:pPr marL="342900" indent="-342900">
              <a:buFont typeface="Arial" panose="020B0604020202020204" pitchFamily="34" charset="0"/>
              <a:buChar char="•"/>
            </a:pPr>
            <a:endParaRPr lang="en-US"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21866" y="986727"/>
            <a:ext cx="5028157" cy="2670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6867496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1000"/>
                                        <p:tgtEl>
                                          <p:spTgt spid="3">
                                            <p:txEl>
                                              <p:pRg st="4" end="4"/>
                                            </p:txEl>
                                          </p:spTgt>
                                        </p:tgtEl>
                                      </p:cBhvr>
                                    </p:animEffect>
                                    <p:anim calcmode="lin" valueType="num">
                                      <p:cBhvr>
                                        <p:cTn id="22"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3">
                                            <p:txEl>
                                              <p:pRg st="6" end="6"/>
                                            </p:txEl>
                                          </p:spTgt>
                                        </p:tgtEl>
                                        <p:attrNameLst>
                                          <p:attrName>style.visibility</p:attrName>
                                        </p:attrNameLst>
                                      </p:cBhvr>
                                      <p:to>
                                        <p:strVal val="visible"/>
                                      </p:to>
                                    </p:set>
                                    <p:animEffect transition="in" filter="fade">
                                      <p:cBhvr>
                                        <p:cTn id="28" dur="1000"/>
                                        <p:tgtEl>
                                          <p:spTgt spid="3">
                                            <p:txEl>
                                              <p:pRg st="6" end="6"/>
                                            </p:txEl>
                                          </p:spTgt>
                                        </p:tgtEl>
                                      </p:cBhvr>
                                    </p:animEffect>
                                    <p:anim calcmode="lin" valueType="num">
                                      <p:cBhvr>
                                        <p:cTn id="29"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619506" y="225960"/>
            <a:ext cx="7886700" cy="886159"/>
          </a:xfrm>
        </p:spPr>
        <p:txBody>
          <a:bodyPr/>
          <a:lstStyle/>
          <a:p>
            <a:r>
              <a:rPr lang="en-US" dirty="0" smtClean="0"/>
              <a:t>Conclusions </a:t>
            </a:r>
            <a:endParaRPr lang="en-US" dirty="0"/>
          </a:p>
        </p:txBody>
      </p:sp>
      <p:sp>
        <p:nvSpPr>
          <p:cNvPr id="7" name="Content Placeholder 6"/>
          <p:cNvSpPr>
            <a:spLocks noGrp="1"/>
          </p:cNvSpPr>
          <p:nvPr>
            <p:ph sz="quarter" idx="12"/>
          </p:nvPr>
        </p:nvSpPr>
        <p:spPr>
          <a:xfrm>
            <a:off x="610362" y="1353312"/>
            <a:ext cx="7886700" cy="4837176"/>
          </a:xfrm>
        </p:spPr>
        <p:txBody>
          <a:bodyPr>
            <a:normAutofit fontScale="92500"/>
          </a:bodyPr>
          <a:lstStyle/>
          <a:p>
            <a:pPr marL="342900" indent="-342900">
              <a:buFont typeface="Arial" panose="020B0604020202020204" pitchFamily="34" charset="0"/>
              <a:buChar char="•"/>
            </a:pPr>
            <a:r>
              <a:rPr lang="en-US" dirty="0" smtClean="0"/>
              <a:t>Three kinds of ethics for three types of engineers</a:t>
            </a:r>
          </a:p>
          <a:p>
            <a:pPr marL="800100" lvl="1" indent="-342900">
              <a:buFont typeface="Arial" panose="020B0604020202020204" pitchFamily="34" charset="0"/>
              <a:buChar char="•"/>
            </a:pPr>
            <a:r>
              <a:rPr lang="en-US" dirty="0" smtClean="0"/>
              <a:t>Premodern engineer &gt; </a:t>
            </a:r>
            <a:r>
              <a:rPr lang="en-US" dirty="0" smtClean="0">
                <a:solidFill>
                  <a:srgbClr val="FFFF00"/>
                </a:solidFill>
              </a:rPr>
              <a:t>Virtue Ethics </a:t>
            </a:r>
            <a:r>
              <a:rPr lang="en-US" dirty="0" smtClean="0"/>
              <a:t>: Objectivity, Honesty and Caring</a:t>
            </a:r>
          </a:p>
          <a:p>
            <a:pPr marL="800100" lvl="1" indent="-342900">
              <a:buFont typeface="Arial" panose="020B0604020202020204" pitchFamily="34" charset="0"/>
              <a:buChar char="•"/>
            </a:pPr>
            <a:r>
              <a:rPr lang="en-US" dirty="0" smtClean="0"/>
              <a:t>Modern engineer&gt; </a:t>
            </a:r>
            <a:r>
              <a:rPr lang="en-US" dirty="0" smtClean="0">
                <a:solidFill>
                  <a:srgbClr val="FFFF00"/>
                </a:solidFill>
              </a:rPr>
              <a:t>Process Ethics</a:t>
            </a:r>
          </a:p>
          <a:p>
            <a:pPr marL="800100" lvl="1" indent="-342900">
              <a:buFont typeface="Arial" panose="020B0604020202020204" pitchFamily="34" charset="0"/>
              <a:buChar char="•"/>
            </a:pPr>
            <a:r>
              <a:rPr lang="en-US" dirty="0" smtClean="0"/>
              <a:t>Focal Engineer &gt; </a:t>
            </a:r>
            <a:r>
              <a:rPr lang="en-US" dirty="0" smtClean="0">
                <a:solidFill>
                  <a:srgbClr val="FFFF00"/>
                </a:solidFill>
              </a:rPr>
              <a:t>Material Ethics guides products</a:t>
            </a:r>
          </a:p>
          <a:p>
            <a:pPr marL="342900" indent="-342900">
              <a:buFont typeface="Arial" panose="020B0604020202020204" pitchFamily="34" charset="0"/>
              <a:buChar char="•"/>
            </a:pPr>
            <a:r>
              <a:rPr lang="en-US" dirty="0" smtClean="0"/>
              <a:t>Premodern Engineering </a:t>
            </a:r>
          </a:p>
          <a:p>
            <a:pPr marL="800100" lvl="1" indent="-342900">
              <a:buFont typeface="Arial" panose="020B0604020202020204" pitchFamily="34" charset="0"/>
              <a:buChar char="•"/>
            </a:pPr>
            <a:r>
              <a:rPr lang="en-US" dirty="0" smtClean="0"/>
              <a:t>Engineering endeavor, Engineer, Engineered bound up and contextualized </a:t>
            </a:r>
          </a:p>
          <a:p>
            <a:pPr marL="800100" lvl="1" indent="-342900">
              <a:buFont typeface="Arial" panose="020B0604020202020204" pitchFamily="34" charset="0"/>
              <a:buChar char="•"/>
            </a:pPr>
            <a:r>
              <a:rPr lang="en-US" dirty="0" smtClean="0"/>
              <a:t>Think of the major cathedrals</a:t>
            </a:r>
          </a:p>
          <a:p>
            <a:pPr marL="342900" indent="-342900">
              <a:buFont typeface="Arial" panose="020B0604020202020204" pitchFamily="34" charset="0"/>
              <a:buChar char="•"/>
            </a:pPr>
            <a:r>
              <a:rPr lang="en-US" dirty="0" smtClean="0"/>
              <a:t>Modern Engineering </a:t>
            </a:r>
          </a:p>
          <a:p>
            <a:pPr marL="800100" lvl="1" indent="-342900">
              <a:buFont typeface="Arial" panose="020B0604020202020204" pitchFamily="34" charset="0"/>
              <a:buChar char="•"/>
            </a:pPr>
            <a:r>
              <a:rPr lang="en-US" dirty="0" smtClean="0"/>
              <a:t>Shift to </a:t>
            </a:r>
            <a:r>
              <a:rPr lang="en-US" dirty="0" smtClean="0">
                <a:solidFill>
                  <a:srgbClr val="FFFF00"/>
                </a:solidFill>
              </a:rPr>
              <a:t>colonization where function rules and </a:t>
            </a:r>
            <a:r>
              <a:rPr lang="en-US" dirty="0" err="1" smtClean="0">
                <a:solidFill>
                  <a:srgbClr val="FFFF00"/>
                </a:solidFill>
              </a:rPr>
              <a:t>hypermodernism</a:t>
            </a:r>
            <a:r>
              <a:rPr lang="en-US" dirty="0" smtClean="0">
                <a:solidFill>
                  <a:srgbClr val="FFFF00"/>
                </a:solidFill>
              </a:rPr>
              <a:t> </a:t>
            </a:r>
            <a:r>
              <a:rPr lang="en-US" dirty="0" smtClean="0"/>
              <a:t>arises</a:t>
            </a:r>
          </a:p>
          <a:p>
            <a:pPr marL="800100" lvl="1" indent="-342900">
              <a:buFont typeface="Arial" panose="020B0604020202020204" pitchFamily="34" charset="0"/>
              <a:buChar char="•"/>
            </a:pPr>
            <a:r>
              <a:rPr lang="en-US" dirty="0" smtClean="0"/>
              <a:t>Consider </a:t>
            </a:r>
            <a:r>
              <a:rPr lang="en-US" dirty="0" smtClean="0">
                <a:solidFill>
                  <a:srgbClr val="FFFF00"/>
                </a:solidFill>
              </a:rPr>
              <a:t>Semiconductors and the derivative product proliferation </a:t>
            </a:r>
          </a:p>
          <a:p>
            <a:pPr marL="342900" indent="-342900">
              <a:buFont typeface="Arial" panose="020B0604020202020204" pitchFamily="34" charset="0"/>
              <a:buChar char="•"/>
            </a:pPr>
            <a:r>
              <a:rPr lang="en-US" dirty="0" smtClean="0"/>
              <a:t>Focal Engineering </a:t>
            </a:r>
          </a:p>
          <a:p>
            <a:pPr marL="800100" lvl="1" indent="-342900">
              <a:buFont typeface="Arial" panose="020B0604020202020204" pitchFamily="34" charset="0"/>
              <a:buChar char="•"/>
            </a:pPr>
            <a:r>
              <a:rPr lang="en-US" dirty="0" smtClean="0"/>
              <a:t>Balance </a:t>
            </a:r>
            <a:r>
              <a:rPr lang="en-US" dirty="0" err="1" smtClean="0">
                <a:solidFill>
                  <a:srgbClr val="FFFF00"/>
                </a:solidFill>
              </a:rPr>
              <a:t>Contextualism</a:t>
            </a:r>
            <a:r>
              <a:rPr lang="en-US" dirty="0" smtClean="0">
                <a:solidFill>
                  <a:srgbClr val="FFFF00"/>
                </a:solidFill>
              </a:rPr>
              <a:t> and Colonization </a:t>
            </a:r>
          </a:p>
          <a:p>
            <a:pPr marL="800100" lvl="1" indent="-342900">
              <a:buFont typeface="Arial" panose="020B0604020202020204" pitchFamily="34" charset="0"/>
              <a:buChar char="•"/>
            </a:pPr>
            <a:r>
              <a:rPr lang="en-US" dirty="0" smtClean="0"/>
              <a:t>Seek the </a:t>
            </a:r>
            <a:r>
              <a:rPr lang="en-US" dirty="0" smtClean="0">
                <a:solidFill>
                  <a:srgbClr val="FFFF00"/>
                </a:solidFill>
              </a:rPr>
              <a:t>Good resulting in products that enliven, engage and resonate</a:t>
            </a:r>
          </a:p>
          <a:p>
            <a:pPr marL="800100" lvl="1" indent="-342900">
              <a:buFont typeface="Arial" panose="020B0604020202020204" pitchFamily="34" charset="0"/>
              <a:buChar char="•"/>
            </a:pPr>
            <a:endParaRPr lang="en-US" dirty="0"/>
          </a:p>
        </p:txBody>
      </p:sp>
      <p:sp>
        <p:nvSpPr>
          <p:cNvPr id="8" name="Text Placeholder 7"/>
          <p:cNvSpPr>
            <a:spLocks noGrp="1"/>
          </p:cNvSpPr>
          <p:nvPr>
            <p:ph type="body" sz="quarter" idx="13"/>
          </p:nvPr>
        </p:nvSpPr>
        <p:spPr>
          <a:xfrm>
            <a:off x="592074" y="965189"/>
            <a:ext cx="7886700" cy="512763"/>
          </a:xfrm>
        </p:spPr>
        <p:txBody>
          <a:bodyPr/>
          <a:lstStyle/>
          <a:p>
            <a:r>
              <a:rPr lang="en-US" dirty="0" smtClean="0"/>
              <a:t>Balance</a:t>
            </a:r>
            <a:endParaRPr lang="en-US" dirty="0"/>
          </a:p>
        </p:txBody>
      </p:sp>
      <p:sp>
        <p:nvSpPr>
          <p:cNvPr id="9" name="Text Placeholder 8"/>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3378071909"/>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218" name="Rectangle 2"/>
          <p:cNvSpPr>
            <a:spLocks noGrp="1" noChangeArrowheads="1"/>
          </p:cNvSpPr>
          <p:nvPr>
            <p:ph type="title"/>
          </p:nvPr>
        </p:nvSpPr>
        <p:spPr/>
        <p:txBody>
          <a:bodyPr/>
          <a:lstStyle/>
          <a:p>
            <a:r>
              <a:rPr lang="en-US"/>
              <a:t>Three Types of Ethics	</a:t>
            </a:r>
          </a:p>
        </p:txBody>
      </p:sp>
      <p:sp>
        <p:nvSpPr>
          <p:cNvPr id="265219" name="Rectangle 3"/>
          <p:cNvSpPr>
            <a:spLocks noGrp="1" noChangeArrowheads="1"/>
          </p:cNvSpPr>
          <p:nvPr>
            <p:ph type="body" idx="1"/>
          </p:nvPr>
        </p:nvSpPr>
        <p:spPr>
          <a:xfrm>
            <a:off x="337457" y="2155372"/>
            <a:ext cx="8177893" cy="3699998"/>
          </a:xfrm>
        </p:spPr>
        <p:txBody>
          <a:bodyPr>
            <a:noAutofit/>
          </a:bodyPr>
          <a:lstStyle/>
          <a:p>
            <a:r>
              <a:rPr lang="en-US" sz="3200" dirty="0">
                <a:solidFill>
                  <a:srgbClr val="FF9900"/>
                </a:solidFill>
              </a:rPr>
              <a:t>VIRTUE </a:t>
            </a:r>
            <a:r>
              <a:rPr lang="en-US" sz="3200" dirty="0" smtClean="0">
                <a:solidFill>
                  <a:srgbClr val="FF9900"/>
                </a:solidFill>
              </a:rPr>
              <a:t>ETHICS--Person</a:t>
            </a:r>
            <a:endParaRPr lang="en-US" sz="3200" dirty="0">
              <a:solidFill>
                <a:srgbClr val="FF9900"/>
              </a:solidFill>
            </a:endParaRPr>
          </a:p>
          <a:p>
            <a:pPr>
              <a:buFont typeface="Wingdings" pitchFamily="2" charset="2"/>
              <a:buNone/>
            </a:pPr>
            <a:r>
              <a:rPr lang="en-US" sz="3200" dirty="0"/>
              <a:t>	</a:t>
            </a:r>
            <a:r>
              <a:rPr lang="en-US" sz="3200" dirty="0" smtClean="0"/>
              <a:t>Objectivity/Honesty/Care</a:t>
            </a:r>
            <a:endParaRPr lang="en-US" sz="3200" dirty="0"/>
          </a:p>
          <a:p>
            <a:r>
              <a:rPr lang="en-US" sz="3200" dirty="0">
                <a:solidFill>
                  <a:srgbClr val="FF9900"/>
                </a:solidFill>
              </a:rPr>
              <a:t>CONCEPTUAL </a:t>
            </a:r>
            <a:r>
              <a:rPr lang="en-US" sz="3200" dirty="0" smtClean="0">
                <a:solidFill>
                  <a:srgbClr val="FF9900"/>
                </a:solidFill>
              </a:rPr>
              <a:t>ETHICS—Profession </a:t>
            </a:r>
            <a:endParaRPr lang="en-US" sz="3200" dirty="0">
              <a:solidFill>
                <a:srgbClr val="FF9900"/>
              </a:solidFill>
            </a:endParaRPr>
          </a:p>
          <a:p>
            <a:pPr>
              <a:buFont typeface="Wingdings" pitchFamily="2" charset="2"/>
              <a:buNone/>
            </a:pPr>
            <a:r>
              <a:rPr lang="en-US" sz="3200" dirty="0"/>
              <a:t>	Social Justice/Environmental Sustainability/Health &amp; Safety</a:t>
            </a:r>
          </a:p>
          <a:p>
            <a:r>
              <a:rPr lang="en-US" sz="3200" dirty="0">
                <a:solidFill>
                  <a:srgbClr val="FF9900"/>
                </a:solidFill>
              </a:rPr>
              <a:t>MATERIAL </a:t>
            </a:r>
            <a:r>
              <a:rPr lang="en-US" sz="3200" dirty="0" smtClean="0">
                <a:solidFill>
                  <a:srgbClr val="FF9900"/>
                </a:solidFill>
              </a:rPr>
              <a:t>ETHICS—Focal Product</a:t>
            </a:r>
            <a:endParaRPr lang="en-US" sz="3200" dirty="0">
              <a:solidFill>
                <a:srgbClr val="FF9900"/>
              </a:solidFill>
            </a:endParaRPr>
          </a:p>
          <a:p>
            <a:pPr>
              <a:buFont typeface="Wingdings" pitchFamily="2" charset="2"/>
              <a:buNone/>
            </a:pPr>
            <a:r>
              <a:rPr lang="en-US" sz="3200" dirty="0"/>
              <a:t>	</a:t>
            </a:r>
            <a:r>
              <a:rPr lang="en-US" sz="3200" dirty="0" smtClean="0"/>
              <a:t>Engagement/Enlivenment/Resonance </a:t>
            </a:r>
            <a:endParaRPr lang="en-US" sz="3200" dirty="0"/>
          </a:p>
        </p:txBody>
      </p:sp>
    </p:spTree>
    <p:extLst>
      <p:ext uri="{BB962C8B-B14F-4D97-AF65-F5344CB8AC3E}">
        <p14:creationId xmlns:p14="http://schemas.microsoft.com/office/powerpoint/2010/main" val="281084804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266" name="Rectangle 2"/>
          <p:cNvSpPr>
            <a:spLocks noGrp="1" noChangeArrowheads="1"/>
          </p:cNvSpPr>
          <p:nvPr>
            <p:ph type="title"/>
          </p:nvPr>
        </p:nvSpPr>
        <p:spPr>
          <a:xfrm>
            <a:off x="762000" y="496796"/>
            <a:ext cx="7886700" cy="886159"/>
          </a:xfrm>
        </p:spPr>
        <p:txBody>
          <a:bodyPr>
            <a:normAutofit fontScale="90000"/>
          </a:bodyPr>
          <a:lstStyle/>
          <a:p>
            <a:r>
              <a:rPr lang="en-US" b="1" i="1" dirty="0">
                <a:solidFill>
                  <a:srgbClr val="FF0066"/>
                </a:solidFill>
              </a:rPr>
              <a:t>MATERIAL </a:t>
            </a:r>
            <a:r>
              <a:rPr lang="en-US" b="1" i="1" dirty="0" smtClean="0">
                <a:solidFill>
                  <a:srgbClr val="FF0066"/>
                </a:solidFill>
              </a:rPr>
              <a:t>ETHICS/ </a:t>
            </a:r>
            <a:r>
              <a:rPr lang="en-US" b="1" i="1" dirty="0" err="1" smtClean="0">
                <a:solidFill>
                  <a:srgbClr val="FF0066"/>
                </a:solidFill>
              </a:rPr>
              <a:t>Focalness</a:t>
            </a:r>
            <a:r>
              <a:rPr lang="en-US" b="1" i="1" dirty="0" smtClean="0">
                <a:solidFill>
                  <a:srgbClr val="FF0066"/>
                </a:solidFill>
              </a:rPr>
              <a:t> of Product</a:t>
            </a:r>
            <a:endParaRPr lang="en-US" b="1" i="1" dirty="0">
              <a:solidFill>
                <a:srgbClr val="FF0066"/>
              </a:solidFill>
            </a:endParaRPr>
          </a:p>
        </p:txBody>
      </p:sp>
      <p:sp>
        <p:nvSpPr>
          <p:cNvPr id="267269" name="AutoShape 5"/>
          <p:cNvSpPr>
            <a:spLocks noChangeArrowheads="1"/>
          </p:cNvSpPr>
          <p:nvPr/>
        </p:nvSpPr>
        <p:spPr bwMode="auto">
          <a:xfrm>
            <a:off x="1295400" y="2209800"/>
            <a:ext cx="6400800" cy="3352800"/>
          </a:xfrm>
          <a:prstGeom prst="flowChartExtract">
            <a:avLst/>
          </a:prstGeom>
          <a:solidFill>
            <a:schemeClr val="accent1"/>
          </a:solidFill>
          <a:ln w="12700" cap="sq">
            <a:solidFill>
              <a:schemeClr val="tx1"/>
            </a:solidFill>
            <a:miter lim="800000"/>
            <a:headEnd type="none" w="sm" len="sm"/>
            <a:tailEnd type="none" w="sm" len="sm"/>
          </a:ln>
          <a:effectLst/>
        </p:spPr>
        <p:txBody>
          <a:bodyPr wrap="none" anchor="ctr"/>
          <a:lstStyle/>
          <a:p>
            <a:endParaRPr lang="en-US"/>
          </a:p>
        </p:txBody>
      </p:sp>
      <p:sp>
        <p:nvSpPr>
          <p:cNvPr id="267270" name="WordArt 6"/>
          <p:cNvSpPr>
            <a:spLocks noChangeArrowheads="1" noChangeShapeType="1" noTextEdit="1"/>
          </p:cNvSpPr>
          <p:nvPr/>
        </p:nvSpPr>
        <p:spPr bwMode="auto">
          <a:xfrm>
            <a:off x="3505200" y="2057400"/>
            <a:ext cx="2219325" cy="571500"/>
          </a:xfrm>
          <a:prstGeom prst="rect">
            <a:avLst/>
          </a:prstGeom>
        </p:spPr>
        <p:txBody>
          <a:bodyPr spcFirstLastPara="1" wrap="none" fromWordArt="1">
            <a:prstTxWarp prst="textArchUp">
              <a:avLst>
                <a:gd name="adj" fmla="val 10800000"/>
              </a:avLst>
            </a:prstTxWarp>
          </a:bodyPr>
          <a:lstStyle/>
          <a:p>
            <a:pPr algn="ctr"/>
            <a:r>
              <a:rPr lang="en-US" sz="3200" kern="10" dirty="0">
                <a:ln w="9525" cap="sq">
                  <a:solidFill>
                    <a:srgbClr val="000000"/>
                  </a:solidFill>
                  <a:round/>
                  <a:headEnd type="none" w="sm" len="sm"/>
                  <a:tailEnd type="none" w="sm" len="sm"/>
                </a:ln>
                <a:solidFill>
                  <a:srgbClr val="000000"/>
                </a:solidFill>
                <a:latin typeface="Arial Black"/>
              </a:rPr>
              <a:t>PRODUCT</a:t>
            </a:r>
          </a:p>
        </p:txBody>
      </p:sp>
      <p:sp>
        <p:nvSpPr>
          <p:cNvPr id="267271" name="WordArt 7"/>
          <p:cNvSpPr>
            <a:spLocks noChangeArrowheads="1" noChangeShapeType="1" noTextEdit="1"/>
          </p:cNvSpPr>
          <p:nvPr/>
        </p:nvSpPr>
        <p:spPr bwMode="auto">
          <a:xfrm>
            <a:off x="228600" y="5410200"/>
            <a:ext cx="2028825" cy="742950"/>
          </a:xfrm>
          <a:prstGeom prst="rect">
            <a:avLst/>
          </a:prstGeom>
        </p:spPr>
        <p:txBody>
          <a:bodyPr wrap="none" fromWordArt="1">
            <a:prstTxWarp prst="textCanDown">
              <a:avLst>
                <a:gd name="adj" fmla="val 33333"/>
              </a:avLst>
            </a:prstTxWarp>
          </a:bodyPr>
          <a:lstStyle/>
          <a:p>
            <a:pPr algn="ctr"/>
            <a:r>
              <a:rPr lang="en-US" sz="2800" kern="10">
                <a:ln w="9525" cap="sq">
                  <a:solidFill>
                    <a:srgbClr val="000000"/>
                  </a:solidFill>
                  <a:round/>
                  <a:headEnd type="none" w="sm" len="sm"/>
                  <a:tailEnd type="none" w="sm" len="sm"/>
                </a:ln>
                <a:solidFill>
                  <a:srgbClr val="000000"/>
                </a:solidFill>
                <a:latin typeface="Arial Black"/>
              </a:rPr>
              <a:t>END-USER</a:t>
            </a:r>
          </a:p>
        </p:txBody>
      </p:sp>
      <p:sp>
        <p:nvSpPr>
          <p:cNvPr id="267272" name="WordArt 8"/>
          <p:cNvSpPr>
            <a:spLocks noChangeArrowheads="1" noChangeShapeType="1" noTextEdit="1"/>
          </p:cNvSpPr>
          <p:nvPr/>
        </p:nvSpPr>
        <p:spPr bwMode="auto">
          <a:xfrm>
            <a:off x="6934200" y="5486400"/>
            <a:ext cx="1676400" cy="611188"/>
          </a:xfrm>
          <a:prstGeom prst="rect">
            <a:avLst/>
          </a:prstGeom>
        </p:spPr>
        <p:txBody>
          <a:bodyPr wrap="none" fromWordArt="1">
            <a:prstTxWarp prst="textCanDown">
              <a:avLst>
                <a:gd name="adj" fmla="val 33333"/>
              </a:avLst>
            </a:prstTxWarp>
          </a:bodyPr>
          <a:lstStyle/>
          <a:p>
            <a:pPr algn="ctr"/>
            <a:r>
              <a:rPr lang="en-US" sz="3600" kern="10">
                <a:ln w="9525" cap="sq">
                  <a:solidFill>
                    <a:srgbClr val="000000"/>
                  </a:solidFill>
                  <a:round/>
                  <a:headEnd type="none" w="sm" len="sm"/>
                  <a:tailEnd type="none" w="sm" len="sm"/>
                </a:ln>
                <a:solidFill>
                  <a:srgbClr val="000000"/>
                </a:solidFill>
                <a:latin typeface="Arial Black"/>
              </a:rPr>
              <a:t>WORLD</a:t>
            </a:r>
          </a:p>
        </p:txBody>
      </p:sp>
      <p:sp>
        <p:nvSpPr>
          <p:cNvPr id="267273" name="WordArt 9"/>
          <p:cNvSpPr>
            <a:spLocks noChangeArrowheads="1" noChangeShapeType="1" noTextEdit="1"/>
          </p:cNvSpPr>
          <p:nvPr/>
        </p:nvSpPr>
        <p:spPr bwMode="auto">
          <a:xfrm>
            <a:off x="5257800" y="2971800"/>
            <a:ext cx="1943100" cy="1060450"/>
          </a:xfrm>
          <a:prstGeom prst="rect">
            <a:avLst/>
          </a:prstGeom>
        </p:spPr>
        <p:txBody>
          <a:bodyPr wrap="none" fromWordArt="1">
            <a:prstTxWarp prst="textDeflateBottom">
              <a:avLst>
                <a:gd name="adj" fmla="val 76472"/>
              </a:avLst>
            </a:prstTxWarp>
            <a:scene3d>
              <a:camera prst="legacyPerspectiveFront">
                <a:rot lat="19799999" lon="19439998" rev="0"/>
              </a:camera>
              <a:lightRig rig="legacyNormal2" dir="t"/>
            </a:scene3d>
            <a:sp3d extrusionH="354000" prstMaterial="legacyMatte">
              <a:extrusionClr>
                <a:srgbClr val="939676"/>
              </a:extrusionClr>
            </a:sp3d>
          </a:bodyPr>
          <a:lstStyle/>
          <a:p>
            <a:pPr algn="ctr"/>
            <a:r>
              <a:rPr lang="en-US" sz="3600" kern="10">
                <a:ln w="9525" cap="sq">
                  <a:round/>
                  <a:headEnd type="none" w="sm" len="sm"/>
                  <a:tailEnd type="none" w="sm" len="sm"/>
                </a:ln>
                <a:gradFill rotWithShape="0">
                  <a:gsLst>
                    <a:gs pos="0">
                      <a:srgbClr val="707070"/>
                    </a:gs>
                    <a:gs pos="50000">
                      <a:srgbClr val="FFFFFF"/>
                    </a:gs>
                    <a:gs pos="100000">
                      <a:srgbClr val="707070"/>
                    </a:gs>
                  </a:gsLst>
                  <a:lin ang="2700000" scaled="1"/>
                </a:gradFill>
                <a:latin typeface="Impact"/>
              </a:rPr>
              <a:t>RESONANCE</a:t>
            </a:r>
          </a:p>
        </p:txBody>
      </p:sp>
      <p:sp>
        <p:nvSpPr>
          <p:cNvPr id="267274" name="WordArt 10" descr="Paper bag"/>
          <p:cNvSpPr>
            <a:spLocks noChangeArrowheads="1" noChangeShapeType="1" noTextEdit="1"/>
          </p:cNvSpPr>
          <p:nvPr/>
        </p:nvSpPr>
        <p:spPr bwMode="auto">
          <a:xfrm>
            <a:off x="762000" y="3276600"/>
            <a:ext cx="3638550" cy="992188"/>
          </a:xfrm>
          <a:prstGeom prst="rect">
            <a:avLst/>
          </a:prstGeom>
        </p:spPr>
        <p:txBody>
          <a:bodyPr wrap="none" fromWordArt="1">
            <a:prstTxWarp prst="textCascadeUp">
              <a:avLst>
                <a:gd name="adj" fmla="val 44444"/>
              </a:avLst>
            </a:prstTxWarp>
            <a:scene3d>
              <a:camera prst="legacyPerspectiveTopLeft">
                <a:rot lat="0" lon="20519999" rev="0"/>
              </a:camera>
              <a:lightRig rig="legacyHarsh3" dir="r"/>
            </a:scene3d>
            <a:sp3d extrusionH="430200" prstMaterial="legacyMatte">
              <a:extrusionClr>
                <a:srgbClr val="006600"/>
              </a:extrusionClr>
            </a:sp3d>
          </a:bodyPr>
          <a:lstStyle/>
          <a:p>
            <a:pPr algn="ctr"/>
            <a:r>
              <a:rPr lang="en-US" sz="3600" kern="10">
                <a:ln w="9525" cap="sq">
                  <a:round/>
                  <a:headEnd type="none" w="sm" len="sm"/>
                  <a:tailEnd type="none" w="sm" len="sm"/>
                </a:ln>
                <a:blipFill dpi="0" rotWithShape="0">
                  <a:blip r:embed="rId2"/>
                  <a:srcRect/>
                  <a:tile tx="0" ty="0" sx="100000" sy="100000" flip="none" algn="tl"/>
                </a:blipFill>
                <a:latin typeface="Arial Black"/>
              </a:rPr>
              <a:t>ENGAGEMENT</a:t>
            </a:r>
          </a:p>
        </p:txBody>
      </p:sp>
      <p:sp>
        <p:nvSpPr>
          <p:cNvPr id="267275" name="WordArt 11"/>
          <p:cNvSpPr>
            <a:spLocks noChangeArrowheads="1" noChangeShapeType="1" noTextEdit="1"/>
          </p:cNvSpPr>
          <p:nvPr/>
        </p:nvSpPr>
        <p:spPr bwMode="auto">
          <a:xfrm>
            <a:off x="2667000" y="5181600"/>
            <a:ext cx="3743325" cy="647700"/>
          </a:xfrm>
          <a:prstGeom prst="rect">
            <a:avLst/>
          </a:prstGeom>
        </p:spPr>
        <p:txBody>
          <a:bodyPr wrap="none" fromWordArt="1">
            <a:prstTxWarp prst="textPlain">
              <a:avLst>
                <a:gd name="adj" fmla="val 50000"/>
              </a:avLst>
            </a:prstTxWarp>
          </a:bodyPr>
          <a:lstStyle/>
          <a:p>
            <a:pPr algn="ctr"/>
            <a:r>
              <a:rPr lang="en-US" sz="3600" kern="10">
                <a:ln w="12700" cap="sq">
                  <a:solidFill>
                    <a:srgbClr val="3333CC"/>
                  </a:solidFill>
                  <a:round/>
                  <a:headEnd type="none" w="sm" len="sm"/>
                  <a:tailEnd type="none" w="sm" len="sm"/>
                </a:ln>
                <a:solidFill>
                  <a:srgbClr val="B2B2B2">
                    <a:alpha val="50000"/>
                  </a:srgbClr>
                </a:solidFill>
                <a:effectLst>
                  <a:outerShdw dist="45791" dir="2021404" algn="ctr" rotWithShape="0">
                    <a:srgbClr val="9999FF"/>
                  </a:outerShdw>
                </a:effectLst>
                <a:latin typeface="Arial Black"/>
              </a:rPr>
              <a:t>ENLIVENMENT</a:t>
            </a:r>
          </a:p>
        </p:txBody>
      </p:sp>
    </p:spTree>
    <p:extLst>
      <p:ext uri="{BB962C8B-B14F-4D97-AF65-F5344CB8AC3E}">
        <p14:creationId xmlns:p14="http://schemas.microsoft.com/office/powerpoint/2010/main" val="72177309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1999" y="697084"/>
            <a:ext cx="7596377" cy="500507"/>
          </a:xfrm>
        </p:spPr>
        <p:txBody>
          <a:bodyPr>
            <a:normAutofit fontScale="90000"/>
          </a:bodyPr>
          <a:lstStyle/>
          <a:p>
            <a:r>
              <a:rPr lang="en-US" dirty="0" smtClean="0"/>
              <a:t>Midterm Down the Home Stretch</a:t>
            </a:r>
            <a:endParaRPr lang="en-US" dirty="0"/>
          </a:p>
        </p:txBody>
      </p:sp>
      <p:sp>
        <p:nvSpPr>
          <p:cNvPr id="3" name="Text Placeholder 2"/>
          <p:cNvSpPr>
            <a:spLocks noGrp="1"/>
          </p:cNvSpPr>
          <p:nvPr>
            <p:ph type="body" sz="quarter" idx="10"/>
          </p:nvPr>
        </p:nvSpPr>
        <p:spPr/>
        <p:txBody>
          <a:bodyPr/>
          <a:lstStyle/>
          <a:p>
            <a:endParaRPr lang="en-US"/>
          </a:p>
        </p:txBody>
      </p:sp>
      <p:sp>
        <p:nvSpPr>
          <p:cNvPr id="4" name="Text Placeholder 3"/>
          <p:cNvSpPr>
            <a:spLocks noGrp="1"/>
          </p:cNvSpPr>
          <p:nvPr>
            <p:ph type="body" sz="quarter" idx="11"/>
          </p:nvPr>
        </p:nvSpPr>
        <p:spPr/>
        <p:txBody>
          <a:bodyPr/>
          <a:lstStyle/>
          <a:p>
            <a:endParaRPr lang="en-US"/>
          </a:p>
        </p:txBody>
      </p:sp>
      <p:sp>
        <p:nvSpPr>
          <p:cNvPr id="6" name="Text Placeholder 5"/>
          <p:cNvSpPr>
            <a:spLocks noGrp="1"/>
          </p:cNvSpPr>
          <p:nvPr>
            <p:ph type="body" sz="quarter" idx="12"/>
          </p:nvPr>
        </p:nvSpPr>
        <p:spPr/>
        <p:txBody>
          <a:bodyPr/>
          <a:lstStyle/>
          <a:p>
            <a:endParaRPr lang="en-US"/>
          </a:p>
        </p:txBody>
      </p:sp>
      <p:sp>
        <p:nvSpPr>
          <p:cNvPr id="7" name="Text Placeholder 6"/>
          <p:cNvSpPr>
            <a:spLocks noGrp="1"/>
          </p:cNvSpPr>
          <p:nvPr>
            <p:ph type="body" sz="quarter" idx="13"/>
          </p:nvPr>
        </p:nvSpPr>
        <p:spPr/>
        <p:txBody>
          <a:bodyPr>
            <a:normAutofit fontScale="92500" lnSpcReduction="20000"/>
          </a:bodyPr>
          <a:lstStyle/>
          <a:p>
            <a:endParaRPr lang="en-US"/>
          </a:p>
        </p:txBody>
      </p:sp>
      <p:sp>
        <p:nvSpPr>
          <p:cNvPr id="8" name="Text Placeholder 7"/>
          <p:cNvSpPr>
            <a:spLocks noGrp="1"/>
          </p:cNvSpPr>
          <p:nvPr>
            <p:ph type="body" sz="quarter" idx="14"/>
          </p:nvPr>
        </p:nvSpPr>
        <p:spPr/>
        <p:txBody>
          <a:bodyPr/>
          <a:lstStyle/>
          <a:p>
            <a:endParaRPr lang="en-US"/>
          </a:p>
        </p:txBody>
      </p:sp>
      <p:sp>
        <p:nvSpPr>
          <p:cNvPr id="9" name="Text Placeholder 8"/>
          <p:cNvSpPr>
            <a:spLocks noGrp="1"/>
          </p:cNvSpPr>
          <p:nvPr>
            <p:ph type="body" sz="quarter" idx="15"/>
          </p:nvPr>
        </p:nvSpPr>
        <p:spPr/>
        <p:txBody>
          <a:bodyPr/>
          <a:lstStyle/>
          <a:p>
            <a:endParaRPr lang="en-US"/>
          </a:p>
        </p:txBody>
      </p:sp>
      <p:graphicFrame>
        <p:nvGraphicFramePr>
          <p:cNvPr id="5" name="Table 4"/>
          <p:cNvGraphicFramePr>
            <a:graphicFrameLocks noGrp="1"/>
          </p:cNvGraphicFramePr>
          <p:nvPr>
            <p:extLst>
              <p:ext uri="{D42A27DB-BD31-4B8C-83A1-F6EECF244321}">
                <p14:modId xmlns:p14="http://schemas.microsoft.com/office/powerpoint/2010/main" val="408452726"/>
              </p:ext>
            </p:extLst>
          </p:nvPr>
        </p:nvGraphicFramePr>
        <p:xfrm>
          <a:off x="779316" y="1397000"/>
          <a:ext cx="7741228" cy="3403600"/>
        </p:xfrm>
        <a:graphic>
          <a:graphicData uri="http://schemas.openxmlformats.org/drawingml/2006/table">
            <a:tbl>
              <a:tblPr firstRow="1" bandRow="1">
                <a:tableStyleId>{5C22544A-7EE6-4342-B048-85BDC9FD1C3A}</a:tableStyleId>
              </a:tblPr>
              <a:tblGrid>
                <a:gridCol w="3739701"/>
                <a:gridCol w="1413274"/>
                <a:gridCol w="2588253"/>
              </a:tblGrid>
              <a:tr h="370840">
                <a:tc>
                  <a:txBody>
                    <a:bodyPr/>
                    <a:lstStyle/>
                    <a:p>
                      <a:r>
                        <a:rPr lang="en-US" dirty="0" smtClean="0"/>
                        <a:t>Step</a:t>
                      </a:r>
                      <a:endParaRPr lang="en-US" dirty="0"/>
                    </a:p>
                  </a:txBody>
                  <a:tcPr/>
                </a:tc>
                <a:tc>
                  <a:txBody>
                    <a:bodyPr/>
                    <a:lstStyle/>
                    <a:p>
                      <a:r>
                        <a:rPr lang="en-US" dirty="0" smtClean="0"/>
                        <a:t>Due</a:t>
                      </a:r>
                      <a:endParaRPr lang="en-US" dirty="0"/>
                    </a:p>
                  </a:txBody>
                  <a:tcPr/>
                </a:tc>
                <a:tc>
                  <a:txBody>
                    <a:bodyPr/>
                    <a:lstStyle/>
                    <a:p>
                      <a:r>
                        <a:rPr lang="en-US" dirty="0" smtClean="0"/>
                        <a:t>Notes</a:t>
                      </a:r>
                      <a:endParaRPr lang="en-US" dirty="0"/>
                    </a:p>
                  </a:txBody>
                  <a:tcPr/>
                </a:tc>
              </a:tr>
              <a:tr h="370840">
                <a:tc>
                  <a:txBody>
                    <a:bodyPr/>
                    <a:lstStyle/>
                    <a:p>
                      <a:r>
                        <a:rPr lang="en-US" dirty="0" smtClean="0"/>
                        <a:t>Identify topic</a:t>
                      </a:r>
                      <a:endParaRPr lang="en-US" dirty="0"/>
                    </a:p>
                  </a:txBody>
                  <a:tcPr>
                    <a:solidFill>
                      <a:srgbClr val="FFFF00"/>
                    </a:solidFill>
                  </a:tcPr>
                </a:tc>
                <a:tc>
                  <a:txBody>
                    <a:bodyPr/>
                    <a:lstStyle/>
                    <a:p>
                      <a:r>
                        <a:rPr lang="en-US" dirty="0" smtClean="0"/>
                        <a:t>2.14.19</a:t>
                      </a:r>
                      <a:endParaRPr lang="en-US" dirty="0"/>
                    </a:p>
                  </a:txBody>
                  <a:tcPr>
                    <a:solidFill>
                      <a:srgbClr val="FFFF00"/>
                    </a:solidFill>
                  </a:tcPr>
                </a:tc>
                <a:tc>
                  <a:txBody>
                    <a:bodyPr/>
                    <a:lstStyle/>
                    <a:p>
                      <a:r>
                        <a:rPr lang="en-US" dirty="0" smtClean="0"/>
                        <a:t>1 paragraph on end product (Bring to Class)</a:t>
                      </a:r>
                      <a:endParaRPr lang="en-US" dirty="0"/>
                    </a:p>
                  </a:txBody>
                  <a:tcPr>
                    <a:solidFill>
                      <a:srgbClr val="FFFF00"/>
                    </a:solidFill>
                  </a:tcPr>
                </a:tc>
              </a:tr>
              <a:tr h="370840">
                <a:tc>
                  <a:txBody>
                    <a:bodyPr/>
                    <a:lstStyle/>
                    <a:p>
                      <a:r>
                        <a:rPr lang="en-US" dirty="0" smtClean="0"/>
                        <a:t>Propose a product/ company</a:t>
                      </a:r>
                      <a:endParaRPr lang="en-US" dirty="0"/>
                    </a:p>
                  </a:txBody>
                  <a:tcPr>
                    <a:solidFill>
                      <a:srgbClr val="FFFF00"/>
                    </a:solidFill>
                  </a:tcPr>
                </a:tc>
                <a:tc>
                  <a:txBody>
                    <a:bodyPr/>
                    <a:lstStyle/>
                    <a:p>
                      <a:r>
                        <a:rPr lang="en-US" dirty="0" smtClean="0"/>
                        <a:t>2.21.19</a:t>
                      </a:r>
                      <a:endParaRPr lang="en-US" dirty="0"/>
                    </a:p>
                  </a:txBody>
                  <a:tcPr>
                    <a:solidFill>
                      <a:srgbClr val="FFFF00"/>
                    </a:solidFill>
                  </a:tcPr>
                </a:tc>
                <a:tc>
                  <a:txBody>
                    <a:bodyPr/>
                    <a:lstStyle/>
                    <a:p>
                      <a:r>
                        <a:rPr lang="en-US" dirty="0" smtClean="0"/>
                        <a:t>600 words</a:t>
                      </a:r>
                      <a:r>
                        <a:rPr lang="en-US" baseline="0" dirty="0" smtClean="0"/>
                        <a:t> overview of the paper (</a:t>
                      </a:r>
                      <a:r>
                        <a:rPr lang="en-US" baseline="0" dirty="0" err="1" smtClean="0"/>
                        <a:t>Turnin</a:t>
                      </a:r>
                      <a:r>
                        <a:rPr lang="en-US" baseline="0" dirty="0" smtClean="0"/>
                        <a:t>)</a:t>
                      </a:r>
                      <a:endParaRPr lang="en-US" dirty="0"/>
                    </a:p>
                  </a:txBody>
                  <a:tcPr>
                    <a:solidFill>
                      <a:srgbClr val="FFFF00"/>
                    </a:solidFill>
                  </a:tcPr>
                </a:tc>
              </a:tr>
              <a:tr h="370840">
                <a:tc>
                  <a:txBody>
                    <a:bodyPr/>
                    <a:lstStyle/>
                    <a:p>
                      <a:r>
                        <a:rPr lang="en-US" dirty="0" smtClean="0"/>
                        <a:t>Abstract/Outline</a:t>
                      </a:r>
                      <a:endParaRPr lang="en-US" dirty="0"/>
                    </a:p>
                  </a:txBody>
                  <a:tcPr>
                    <a:solidFill>
                      <a:srgbClr val="FFFF00"/>
                    </a:solidFill>
                  </a:tcPr>
                </a:tc>
                <a:tc>
                  <a:txBody>
                    <a:bodyPr/>
                    <a:lstStyle/>
                    <a:p>
                      <a:r>
                        <a:rPr lang="en-US" dirty="0" smtClean="0"/>
                        <a:t>2.26.19</a:t>
                      </a:r>
                      <a:endParaRPr lang="en-US" dirty="0"/>
                    </a:p>
                  </a:txBody>
                  <a:tcPr>
                    <a:solidFill>
                      <a:srgbClr val="FFFF00"/>
                    </a:solidFill>
                  </a:tcPr>
                </a:tc>
                <a:tc>
                  <a:txBody>
                    <a:bodyPr/>
                    <a:lstStyle/>
                    <a:p>
                      <a:r>
                        <a:rPr lang="en-US" dirty="0" smtClean="0"/>
                        <a:t>Skeleton of the paper</a:t>
                      </a:r>
                      <a:endParaRPr lang="en-US" dirty="0"/>
                    </a:p>
                  </a:txBody>
                  <a:tcPr>
                    <a:solidFill>
                      <a:srgbClr val="FFFF00"/>
                    </a:solidFill>
                  </a:tcPr>
                </a:tc>
              </a:tr>
              <a:tr h="370840">
                <a:tc>
                  <a:txBody>
                    <a:bodyPr/>
                    <a:lstStyle/>
                    <a:p>
                      <a:r>
                        <a:rPr lang="en-US" dirty="0" smtClean="0"/>
                        <a:t>Research Deliverable</a:t>
                      </a:r>
                      <a:endParaRPr lang="en-US" dirty="0"/>
                    </a:p>
                  </a:txBody>
                  <a:tcPr>
                    <a:solidFill>
                      <a:srgbClr val="FFFF00"/>
                    </a:solidFill>
                  </a:tcPr>
                </a:tc>
                <a:tc>
                  <a:txBody>
                    <a:bodyPr/>
                    <a:lstStyle/>
                    <a:p>
                      <a:r>
                        <a:rPr lang="en-US" dirty="0" smtClean="0"/>
                        <a:t>3.5.19</a:t>
                      </a:r>
                      <a:endParaRPr lang="en-US" dirty="0"/>
                    </a:p>
                  </a:txBody>
                  <a:tcPr>
                    <a:solidFill>
                      <a:srgbClr val="FFFF00"/>
                    </a:solidFill>
                  </a:tcPr>
                </a:tc>
                <a:tc>
                  <a:txBody>
                    <a:bodyPr/>
                    <a:lstStyle/>
                    <a:p>
                      <a:r>
                        <a:rPr lang="en-US" dirty="0" smtClean="0"/>
                        <a:t>Supporting Elements</a:t>
                      </a:r>
                      <a:endParaRPr lang="en-US" dirty="0"/>
                    </a:p>
                  </a:txBody>
                  <a:tcPr>
                    <a:solidFill>
                      <a:srgbClr val="FFFF00"/>
                    </a:solidFill>
                  </a:tcPr>
                </a:tc>
              </a:tr>
              <a:tr h="370840">
                <a:tc>
                  <a:txBody>
                    <a:bodyPr/>
                    <a:lstStyle/>
                    <a:p>
                      <a:r>
                        <a:rPr lang="en-US" dirty="0" smtClean="0"/>
                        <a:t>Draft</a:t>
                      </a:r>
                      <a:endParaRPr lang="en-US" dirty="0"/>
                    </a:p>
                  </a:txBody>
                  <a:tcPr>
                    <a:solidFill>
                      <a:srgbClr val="FFFF00"/>
                    </a:solidFill>
                  </a:tcPr>
                </a:tc>
                <a:tc>
                  <a:txBody>
                    <a:bodyPr/>
                    <a:lstStyle/>
                    <a:p>
                      <a:r>
                        <a:rPr lang="en-US" dirty="0" smtClean="0"/>
                        <a:t>3.12.19</a:t>
                      </a:r>
                      <a:endParaRPr lang="en-US" dirty="0"/>
                    </a:p>
                  </a:txBody>
                  <a:tcPr>
                    <a:solidFill>
                      <a:srgbClr val="FFFF00"/>
                    </a:solidFill>
                  </a:tcPr>
                </a:tc>
                <a:tc>
                  <a:txBody>
                    <a:bodyPr/>
                    <a:lstStyle/>
                    <a:p>
                      <a:r>
                        <a:rPr lang="en-US" dirty="0" smtClean="0"/>
                        <a:t>Complete paper, but needing edit</a:t>
                      </a:r>
                      <a:endParaRPr lang="en-US" dirty="0"/>
                    </a:p>
                  </a:txBody>
                  <a:tcPr>
                    <a:solidFill>
                      <a:srgbClr val="FFFF00"/>
                    </a:solidFill>
                  </a:tcPr>
                </a:tc>
              </a:tr>
              <a:tr h="370840">
                <a:tc>
                  <a:txBody>
                    <a:bodyPr/>
                    <a:lstStyle/>
                    <a:p>
                      <a:r>
                        <a:rPr lang="en-US" dirty="0" smtClean="0"/>
                        <a:t>Final Submission </a:t>
                      </a:r>
                      <a:endParaRPr lang="en-US" dirty="0"/>
                    </a:p>
                  </a:txBody>
                  <a:tcPr/>
                </a:tc>
                <a:tc>
                  <a:txBody>
                    <a:bodyPr/>
                    <a:lstStyle/>
                    <a:p>
                      <a:r>
                        <a:rPr lang="en-US" dirty="0" smtClean="0"/>
                        <a:t>3.22.19</a:t>
                      </a:r>
                      <a:endParaRPr lang="en-US" dirty="0"/>
                    </a:p>
                  </a:txBody>
                  <a:tcPr/>
                </a:tc>
                <a:tc>
                  <a:txBody>
                    <a:bodyPr/>
                    <a:lstStyle/>
                    <a:p>
                      <a:r>
                        <a:rPr lang="en-US" dirty="0" smtClean="0"/>
                        <a:t>Final product</a:t>
                      </a:r>
                      <a:endParaRPr lang="en-US" dirty="0"/>
                    </a:p>
                  </a:txBody>
                  <a:tcPr/>
                </a:tc>
              </a:tr>
            </a:tbl>
          </a:graphicData>
        </a:graphic>
      </p:graphicFrame>
    </p:spTree>
    <p:extLst>
      <p:ext uri="{BB962C8B-B14F-4D97-AF65-F5344CB8AC3E}">
        <p14:creationId xmlns:p14="http://schemas.microsoft.com/office/powerpoint/2010/main" val="2936577082"/>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545522" y="383487"/>
            <a:ext cx="7886700" cy="886159"/>
          </a:xfrm>
        </p:spPr>
        <p:txBody>
          <a:bodyPr>
            <a:normAutofit fontScale="90000"/>
          </a:bodyPr>
          <a:lstStyle/>
          <a:p>
            <a:pPr algn="ctr"/>
            <a:r>
              <a:rPr lang="en-US" sz="3100" dirty="0" smtClean="0"/>
              <a:t>First 5 page Proposal</a:t>
            </a:r>
            <a:br>
              <a:rPr lang="en-US" sz="3100" dirty="0" smtClean="0"/>
            </a:br>
            <a:r>
              <a:rPr lang="en-US" sz="3100" dirty="0" smtClean="0"/>
              <a:t>A Concise Version  of </a:t>
            </a:r>
            <a:r>
              <a:rPr lang="en-US" sz="3100" dirty="0"/>
              <a:t>a</a:t>
            </a:r>
            <a:r>
              <a:rPr lang="en-US" sz="3100" dirty="0" smtClean="0"/>
              <a:t> Product Proposal</a:t>
            </a:r>
            <a:r>
              <a:rPr lang="en-US" dirty="0" smtClean="0"/>
              <a:t/>
            </a:r>
            <a:br>
              <a:rPr lang="en-US" dirty="0" smtClean="0"/>
            </a:br>
            <a:endParaRPr lang="en-US" dirty="0"/>
          </a:p>
        </p:txBody>
      </p:sp>
      <p:graphicFrame>
        <p:nvGraphicFramePr>
          <p:cNvPr id="2" name="Table 1"/>
          <p:cNvGraphicFramePr>
            <a:graphicFrameLocks noGrp="1"/>
          </p:cNvGraphicFramePr>
          <p:nvPr>
            <p:extLst>
              <p:ext uri="{D42A27DB-BD31-4B8C-83A1-F6EECF244321}">
                <p14:modId xmlns:p14="http://schemas.microsoft.com/office/powerpoint/2010/main" val="3490831389"/>
              </p:ext>
            </p:extLst>
          </p:nvPr>
        </p:nvGraphicFramePr>
        <p:xfrm>
          <a:off x="748146" y="1383355"/>
          <a:ext cx="7387935" cy="5105313"/>
        </p:xfrm>
        <a:graphic>
          <a:graphicData uri="http://schemas.openxmlformats.org/drawingml/2006/table">
            <a:tbl>
              <a:tblPr firstRow="1" bandRow="1">
                <a:tableStyleId>{5C22544A-7EE6-4342-B048-85BDC9FD1C3A}</a:tableStyleId>
              </a:tblPr>
              <a:tblGrid>
                <a:gridCol w="1579418"/>
                <a:gridCol w="1375756"/>
                <a:gridCol w="1484500"/>
                <a:gridCol w="1470674"/>
                <a:gridCol w="1477587"/>
              </a:tblGrid>
              <a:tr h="671515">
                <a:tc>
                  <a:txBody>
                    <a:bodyPr/>
                    <a:lstStyle/>
                    <a:p>
                      <a:r>
                        <a:rPr lang="en-US" sz="1400" dirty="0" smtClean="0"/>
                        <a:t>Outline</a:t>
                      </a:r>
                      <a:endParaRPr lang="en-US" sz="1400" dirty="0"/>
                    </a:p>
                  </a:txBody>
                  <a:tcPr/>
                </a:tc>
                <a:tc>
                  <a:txBody>
                    <a:bodyPr/>
                    <a:lstStyle/>
                    <a:p>
                      <a:r>
                        <a:rPr lang="en-US" sz="1400" dirty="0" smtClean="0">
                          <a:solidFill>
                            <a:schemeClr val="tx1"/>
                          </a:solidFill>
                        </a:rPr>
                        <a:t>Outline</a:t>
                      </a:r>
                      <a:r>
                        <a:rPr lang="en-US" sz="1400" baseline="0" dirty="0" smtClean="0">
                          <a:solidFill>
                            <a:schemeClr val="tx1"/>
                          </a:solidFill>
                        </a:rPr>
                        <a:t>/ Abstract</a:t>
                      </a:r>
                      <a:endParaRPr lang="en-US" sz="1400" dirty="0">
                        <a:solidFill>
                          <a:schemeClr val="tx1"/>
                        </a:solidFill>
                      </a:endParaRPr>
                    </a:p>
                  </a:txBody>
                  <a:tcPr>
                    <a:solidFill>
                      <a:srgbClr val="FFFF00"/>
                    </a:solidFill>
                  </a:tcPr>
                </a:tc>
                <a:tc>
                  <a:txBody>
                    <a:bodyPr/>
                    <a:lstStyle/>
                    <a:p>
                      <a:r>
                        <a:rPr lang="en-US" sz="1400" dirty="0" smtClean="0"/>
                        <a:t>Draft (5 pages)</a:t>
                      </a:r>
                      <a:endParaRPr lang="en-US" sz="1400" dirty="0"/>
                    </a:p>
                  </a:txBody>
                  <a:tcPr>
                    <a:solidFill>
                      <a:srgbClr val="FF0000"/>
                    </a:solidFill>
                  </a:tcPr>
                </a:tc>
                <a:tc>
                  <a:txBody>
                    <a:bodyPr/>
                    <a:lstStyle/>
                    <a:p>
                      <a:r>
                        <a:rPr lang="en-US" sz="1400" dirty="0" smtClean="0"/>
                        <a:t>Midterm</a:t>
                      </a:r>
                      <a:r>
                        <a:rPr lang="en-US" sz="1400" baseline="0" dirty="0" smtClean="0"/>
                        <a:t> paper</a:t>
                      </a:r>
                      <a:r>
                        <a:rPr lang="en-US" sz="1400" dirty="0" smtClean="0"/>
                        <a:t> (5 pages)</a:t>
                      </a:r>
                      <a:endParaRPr lang="en-US" sz="1400" dirty="0"/>
                    </a:p>
                  </a:txBody>
                  <a:tcPr/>
                </a:tc>
                <a:tc>
                  <a:txBody>
                    <a:bodyPr/>
                    <a:lstStyle/>
                    <a:p>
                      <a:r>
                        <a:rPr lang="en-US" sz="1400" dirty="0" smtClean="0"/>
                        <a:t>Final</a:t>
                      </a:r>
                      <a:r>
                        <a:rPr lang="en-US" sz="1400" baseline="0" dirty="0" smtClean="0"/>
                        <a:t> Paper ?  </a:t>
                      </a:r>
                    </a:p>
                    <a:p>
                      <a:r>
                        <a:rPr lang="en-US" sz="1400" baseline="0" dirty="0" smtClean="0"/>
                        <a:t>15 pages</a:t>
                      </a:r>
                      <a:endParaRPr lang="en-US" sz="1400" dirty="0"/>
                    </a:p>
                  </a:txBody>
                  <a:tcPr/>
                </a:tc>
              </a:tr>
              <a:tr h="403339">
                <a:tc>
                  <a:txBody>
                    <a:bodyPr/>
                    <a:lstStyle/>
                    <a:p>
                      <a:r>
                        <a:rPr lang="en-US" sz="1400" b="1" dirty="0" smtClean="0"/>
                        <a:t>1.</a:t>
                      </a:r>
                      <a:r>
                        <a:rPr lang="en-US" sz="1400" b="1" baseline="0" dirty="0" smtClean="0"/>
                        <a:t> </a:t>
                      </a:r>
                      <a:r>
                        <a:rPr lang="en-US" sz="1400" b="1" dirty="0" smtClean="0"/>
                        <a:t>Abstract</a:t>
                      </a:r>
                      <a:endParaRPr lang="en-US" sz="1400" b="1" dirty="0"/>
                    </a:p>
                  </a:txBody>
                  <a:tcPr>
                    <a:solidFill>
                      <a:srgbClr val="FFC000"/>
                    </a:solidFill>
                  </a:tcPr>
                </a:tc>
                <a:tc>
                  <a:txBody>
                    <a:bodyPr/>
                    <a:lstStyle/>
                    <a:p>
                      <a:r>
                        <a:rPr lang="en-US" sz="1400" dirty="0" smtClean="0"/>
                        <a:t>Paragraph</a:t>
                      </a:r>
                      <a:endParaRPr lang="en-US" sz="1400" dirty="0"/>
                    </a:p>
                  </a:txBody>
                  <a:tcPr/>
                </a:tc>
                <a:tc>
                  <a:txBody>
                    <a:bodyPr/>
                    <a:lstStyle/>
                    <a:p>
                      <a:r>
                        <a:rPr lang="en-US" sz="1400" dirty="0" smtClean="0"/>
                        <a:t>½ page max</a:t>
                      </a:r>
                      <a:endParaRPr lang="en-US" sz="1400" dirty="0"/>
                    </a:p>
                  </a:txBody>
                  <a:tcPr>
                    <a:solidFill>
                      <a:srgbClr val="FF0000"/>
                    </a:solidFill>
                  </a:tcPr>
                </a:tc>
                <a:tc>
                  <a:txBody>
                    <a:bodyPr/>
                    <a:lstStyle/>
                    <a:p>
                      <a:r>
                        <a:rPr lang="en-US" sz="1400" dirty="0" smtClean="0"/>
                        <a:t>½ page max</a:t>
                      </a:r>
                      <a:endParaRPr lang="en-US" sz="1400" dirty="0"/>
                    </a:p>
                  </a:txBody>
                  <a:tcPr/>
                </a:tc>
                <a:tc>
                  <a:txBody>
                    <a:bodyPr/>
                    <a:lstStyle/>
                    <a:p>
                      <a:endParaRPr lang="en-US" sz="1400" dirty="0"/>
                    </a:p>
                  </a:txBody>
                  <a:tcPr>
                    <a:solidFill>
                      <a:srgbClr val="FFFF00"/>
                    </a:solidFill>
                  </a:tcPr>
                </a:tc>
              </a:tr>
              <a:tr h="403339">
                <a:tc>
                  <a:txBody>
                    <a:bodyPr/>
                    <a:lstStyle/>
                    <a:p>
                      <a:r>
                        <a:rPr lang="en-US" sz="1400" b="1" dirty="0" smtClean="0"/>
                        <a:t>2. Executive</a:t>
                      </a:r>
                      <a:r>
                        <a:rPr lang="en-US" sz="1400" b="1" baseline="0" dirty="0" smtClean="0"/>
                        <a:t> Summary</a:t>
                      </a:r>
                      <a:endParaRPr lang="en-US" sz="1400" b="1" dirty="0"/>
                    </a:p>
                  </a:txBody>
                  <a:tcPr>
                    <a:solidFill>
                      <a:srgbClr val="FFC000"/>
                    </a:solidFill>
                  </a:tcPr>
                </a:tc>
                <a:tc>
                  <a:txBody>
                    <a:bodyPr/>
                    <a:lstStyle/>
                    <a:p>
                      <a:r>
                        <a:rPr lang="en-US" sz="1400" dirty="0" smtClean="0"/>
                        <a:t>paragraph</a:t>
                      </a:r>
                      <a:endParaRPr lang="en-US" sz="1400" dirty="0"/>
                    </a:p>
                  </a:txBody>
                  <a:tcPr/>
                </a:tc>
                <a:tc>
                  <a:txBody>
                    <a:bodyPr/>
                    <a:lstStyle/>
                    <a:p>
                      <a:r>
                        <a:rPr lang="en-US" sz="1400" dirty="0" smtClean="0"/>
                        <a:t>½ to 1 page</a:t>
                      </a:r>
                      <a:endParaRPr lang="en-US" sz="1400" dirty="0"/>
                    </a:p>
                  </a:txBody>
                  <a:tcPr>
                    <a:solidFill>
                      <a:srgbClr val="FF0000"/>
                    </a:solidFill>
                  </a:tcPr>
                </a:tc>
                <a:tc>
                  <a:txBody>
                    <a:bodyPr/>
                    <a:lstStyle/>
                    <a:p>
                      <a:r>
                        <a:rPr lang="en-US" sz="1400" dirty="0" smtClean="0"/>
                        <a:t>½ to 1</a:t>
                      </a:r>
                      <a:r>
                        <a:rPr lang="en-US" sz="1400" baseline="0" dirty="0" smtClean="0"/>
                        <a:t> page</a:t>
                      </a:r>
                      <a:endParaRPr lang="en-US" sz="1400" dirty="0"/>
                    </a:p>
                  </a:txBody>
                  <a:tcPr/>
                </a:tc>
                <a:tc>
                  <a:txBody>
                    <a:bodyPr/>
                    <a:lstStyle/>
                    <a:p>
                      <a:endParaRPr lang="en-US" sz="1400" dirty="0"/>
                    </a:p>
                  </a:txBody>
                  <a:tcPr>
                    <a:solidFill>
                      <a:srgbClr val="FFFF00"/>
                    </a:solidFill>
                  </a:tcPr>
                </a:tc>
              </a:tr>
              <a:tr h="403339">
                <a:tc>
                  <a:txBody>
                    <a:bodyPr/>
                    <a:lstStyle/>
                    <a:p>
                      <a:r>
                        <a:rPr lang="en-US" sz="1400" b="1" dirty="0" smtClean="0"/>
                        <a:t>3. Product Description</a:t>
                      </a:r>
                      <a:endParaRPr lang="en-US" sz="1400" b="1" dirty="0"/>
                    </a:p>
                  </a:txBody>
                  <a:tcPr>
                    <a:solidFill>
                      <a:srgbClr val="00B0F0"/>
                    </a:solidFill>
                  </a:tcPr>
                </a:tc>
                <a:tc>
                  <a:txBody>
                    <a:bodyPr/>
                    <a:lstStyle/>
                    <a:p>
                      <a:r>
                        <a:rPr lang="en-US" sz="1400" dirty="0" smtClean="0"/>
                        <a:t>2</a:t>
                      </a:r>
                      <a:r>
                        <a:rPr lang="en-US" sz="1400" baseline="0" dirty="0" smtClean="0"/>
                        <a:t> paragraphs or so</a:t>
                      </a:r>
                      <a:endParaRPr lang="en-US" sz="1400" dirty="0"/>
                    </a:p>
                  </a:txBody>
                  <a:tcPr/>
                </a:tc>
                <a:tc>
                  <a:txBody>
                    <a:bodyPr/>
                    <a:lstStyle/>
                    <a:p>
                      <a:r>
                        <a:rPr lang="en-US" sz="1400" dirty="0" smtClean="0"/>
                        <a:t>1-3 pages</a:t>
                      </a:r>
                      <a:endParaRPr lang="en-US" sz="1400" dirty="0"/>
                    </a:p>
                  </a:txBody>
                  <a:tcPr>
                    <a:solidFill>
                      <a:srgbClr val="FFFF00"/>
                    </a:solidFill>
                  </a:tcPr>
                </a:tc>
                <a:tc>
                  <a:txBody>
                    <a:bodyPr/>
                    <a:lstStyle/>
                    <a:p>
                      <a:endParaRPr lang="en-US" sz="1400" dirty="0"/>
                    </a:p>
                  </a:txBody>
                  <a:tcPr/>
                </a:tc>
                <a:tc>
                  <a:txBody>
                    <a:bodyPr/>
                    <a:lstStyle/>
                    <a:p>
                      <a:endParaRPr lang="en-US" sz="1400" dirty="0"/>
                    </a:p>
                  </a:txBody>
                  <a:tcPr>
                    <a:solidFill>
                      <a:srgbClr val="FFFF00"/>
                    </a:solidFill>
                  </a:tcPr>
                </a:tc>
              </a:tr>
              <a:tr h="430965">
                <a:tc>
                  <a:txBody>
                    <a:bodyPr/>
                    <a:lstStyle/>
                    <a:p>
                      <a:r>
                        <a:rPr lang="en-US" sz="1400" b="1" dirty="0" smtClean="0"/>
                        <a:t>4 Mkt Research and Analysis</a:t>
                      </a:r>
                      <a:endParaRPr lang="en-US" sz="1400" b="1" dirty="0"/>
                    </a:p>
                  </a:txBody>
                  <a:tcPr>
                    <a:solidFill>
                      <a:srgbClr val="92D050"/>
                    </a:solidFill>
                  </a:tcPr>
                </a:tc>
                <a:tc>
                  <a:txBody>
                    <a:bodyPr/>
                    <a:lstStyle/>
                    <a:p>
                      <a:r>
                        <a:rPr lang="en-US" sz="1400" dirty="0" smtClean="0"/>
                        <a:t>1-2 paragraphs</a:t>
                      </a:r>
                    </a:p>
                    <a:p>
                      <a:r>
                        <a:rPr lang="en-US" sz="1400" dirty="0" smtClean="0"/>
                        <a:t>(5 sources min)</a:t>
                      </a:r>
                      <a:endParaRPr lang="en-US" sz="1400" dirty="0"/>
                    </a:p>
                  </a:txBody>
                  <a:tcPr/>
                </a:tc>
                <a:tc>
                  <a:txBody>
                    <a:bodyPr/>
                    <a:lstStyle/>
                    <a:p>
                      <a:r>
                        <a:rPr lang="en-US" sz="1400" dirty="0" smtClean="0"/>
                        <a:t>1-3 pages</a:t>
                      </a:r>
                      <a:endParaRPr lang="en-US" sz="1400" dirty="0"/>
                    </a:p>
                  </a:txBody>
                  <a:tcPr>
                    <a:solidFill>
                      <a:srgbClr val="FFFF00"/>
                    </a:solidFill>
                  </a:tcPr>
                </a:tc>
                <a:tc>
                  <a:txBody>
                    <a:bodyPr/>
                    <a:lstStyle/>
                    <a:p>
                      <a:r>
                        <a:rPr lang="en-US" sz="1400" dirty="0" smtClean="0"/>
                        <a:t>Depends on sources</a:t>
                      </a:r>
                      <a:endParaRPr lang="en-US" sz="1400" dirty="0"/>
                    </a:p>
                  </a:txBody>
                  <a:tcPr/>
                </a:tc>
                <a:tc>
                  <a:txBody>
                    <a:bodyPr/>
                    <a:lstStyle/>
                    <a:p>
                      <a:endParaRPr lang="en-US" sz="1400" dirty="0"/>
                    </a:p>
                  </a:txBody>
                  <a:tcPr>
                    <a:solidFill>
                      <a:srgbClr val="FFFF00"/>
                    </a:solidFill>
                  </a:tcPr>
                </a:tc>
              </a:tr>
              <a:tr h="430965">
                <a:tc>
                  <a:txBody>
                    <a:bodyPr/>
                    <a:lstStyle/>
                    <a:p>
                      <a:r>
                        <a:rPr lang="en-US" sz="1400" b="1" dirty="0" smtClean="0"/>
                        <a:t>5. Finance and Economics</a:t>
                      </a:r>
                      <a:endParaRPr lang="en-US" sz="1400" b="1" dirty="0"/>
                    </a:p>
                  </a:txBody>
                  <a:tcPr>
                    <a:solidFill>
                      <a:srgbClr val="FFFF00"/>
                    </a:solidFill>
                  </a:tcPr>
                </a:tc>
                <a:tc>
                  <a:txBody>
                    <a:bodyPr/>
                    <a:lstStyle/>
                    <a:p>
                      <a:r>
                        <a:rPr lang="en-US" sz="1400" dirty="0" smtClean="0"/>
                        <a:t>Short paragraph</a:t>
                      </a:r>
                      <a:endParaRPr lang="en-US" sz="1400" dirty="0"/>
                    </a:p>
                  </a:txBody>
                  <a:tcPr/>
                </a:tc>
                <a:tc>
                  <a:txBody>
                    <a:bodyPr/>
                    <a:lstStyle/>
                    <a:p>
                      <a:r>
                        <a:rPr lang="en-US" sz="1400" dirty="0" smtClean="0"/>
                        <a:t>½ to </a:t>
                      </a:r>
                      <a:r>
                        <a:rPr lang="en-US" sz="1400" baseline="0" dirty="0" smtClean="0"/>
                        <a:t> 1 page</a:t>
                      </a:r>
                      <a:endParaRPr lang="en-US" sz="1400" dirty="0"/>
                    </a:p>
                  </a:txBody>
                  <a:tcPr>
                    <a:solidFill>
                      <a:srgbClr val="FFFF00"/>
                    </a:solidFill>
                  </a:tcPr>
                </a:tc>
                <a:tc>
                  <a:txBody>
                    <a:bodyPr/>
                    <a:lstStyle/>
                    <a:p>
                      <a:endParaRPr lang="en-US" sz="1400" dirty="0"/>
                    </a:p>
                  </a:txBody>
                  <a:tcPr/>
                </a:tc>
                <a:tc>
                  <a:txBody>
                    <a:bodyPr/>
                    <a:lstStyle/>
                    <a:p>
                      <a:endParaRPr lang="en-US" sz="1400" dirty="0"/>
                    </a:p>
                  </a:txBody>
                  <a:tcPr>
                    <a:solidFill>
                      <a:srgbClr val="FFFF00"/>
                    </a:solidFill>
                  </a:tcPr>
                </a:tc>
              </a:tr>
              <a:tr h="403339">
                <a:tc>
                  <a:txBody>
                    <a:bodyPr/>
                    <a:lstStyle/>
                    <a:p>
                      <a:r>
                        <a:rPr lang="en-US" sz="1400" b="1" dirty="0" smtClean="0"/>
                        <a:t>6. Management</a:t>
                      </a:r>
                      <a:r>
                        <a:rPr lang="en-US" sz="1400" b="1" baseline="0" dirty="0" smtClean="0"/>
                        <a:t> Team</a:t>
                      </a:r>
                      <a:endParaRPr lang="en-US" sz="1400" b="1" dirty="0"/>
                    </a:p>
                  </a:txBody>
                  <a:tcPr>
                    <a:solidFill>
                      <a:srgbClr val="FFFF00"/>
                    </a:solidFill>
                  </a:tcPr>
                </a:tc>
                <a:tc>
                  <a:txBody>
                    <a:bodyPr/>
                    <a:lstStyle/>
                    <a:p>
                      <a:r>
                        <a:rPr lang="en-US" sz="1400" dirty="0" smtClean="0"/>
                        <a:t>Short</a:t>
                      </a:r>
                      <a:r>
                        <a:rPr lang="en-US" sz="1400" baseline="0" dirty="0" smtClean="0"/>
                        <a:t> paragraph</a:t>
                      </a:r>
                      <a:endParaRPr lang="en-US" sz="1400" dirty="0"/>
                    </a:p>
                  </a:txBody>
                  <a:tcPr/>
                </a:tc>
                <a:tc>
                  <a:txBody>
                    <a:bodyPr/>
                    <a:lstStyle/>
                    <a:p>
                      <a:r>
                        <a:rPr lang="en-US" sz="1400" dirty="0" smtClean="0"/>
                        <a:t>½ page</a:t>
                      </a:r>
                      <a:endParaRPr lang="en-US" sz="1400" dirty="0"/>
                    </a:p>
                  </a:txBody>
                  <a:tcPr>
                    <a:solidFill>
                      <a:srgbClr val="FFFF00"/>
                    </a:solidFill>
                  </a:tcPr>
                </a:tc>
                <a:tc>
                  <a:txBody>
                    <a:bodyPr/>
                    <a:lstStyle/>
                    <a:p>
                      <a:endParaRPr lang="en-US" sz="1400" dirty="0"/>
                    </a:p>
                  </a:txBody>
                  <a:tcPr/>
                </a:tc>
                <a:tc>
                  <a:txBody>
                    <a:bodyPr/>
                    <a:lstStyle/>
                    <a:p>
                      <a:endParaRPr lang="en-US" sz="1400" dirty="0"/>
                    </a:p>
                  </a:txBody>
                  <a:tcPr>
                    <a:solidFill>
                      <a:srgbClr val="FFFF00"/>
                    </a:solidFill>
                  </a:tcPr>
                </a:tc>
              </a:tr>
              <a:tr h="430965">
                <a:tc>
                  <a:txBody>
                    <a:bodyPr/>
                    <a:lstStyle/>
                    <a:p>
                      <a:r>
                        <a:rPr lang="en-US" sz="1400" b="1" dirty="0" smtClean="0"/>
                        <a:t>7. Risks and Assumptions</a:t>
                      </a:r>
                      <a:endParaRPr lang="en-US" sz="1400" b="1" dirty="0"/>
                    </a:p>
                  </a:txBody>
                  <a:tcPr>
                    <a:solidFill>
                      <a:srgbClr val="FFFF00"/>
                    </a:solidFill>
                  </a:tcPr>
                </a:tc>
                <a:tc>
                  <a:txBody>
                    <a:bodyPr/>
                    <a:lstStyle/>
                    <a:p>
                      <a:r>
                        <a:rPr lang="en-US" sz="1400" dirty="0" smtClean="0"/>
                        <a:t>Short</a:t>
                      </a:r>
                      <a:r>
                        <a:rPr lang="en-US" sz="1400" baseline="0" dirty="0" smtClean="0"/>
                        <a:t> paragraph</a:t>
                      </a:r>
                      <a:endParaRPr lang="en-US" sz="1400" dirty="0"/>
                    </a:p>
                  </a:txBody>
                  <a:tcPr/>
                </a:tc>
                <a:tc>
                  <a:txBody>
                    <a:bodyPr/>
                    <a:lstStyle/>
                    <a:p>
                      <a:r>
                        <a:rPr lang="en-US" sz="1400" dirty="0" smtClean="0"/>
                        <a:t>½</a:t>
                      </a:r>
                      <a:r>
                        <a:rPr lang="en-US" sz="1400" baseline="0" dirty="0" smtClean="0"/>
                        <a:t> page</a:t>
                      </a:r>
                      <a:endParaRPr lang="en-US" sz="1400" dirty="0"/>
                    </a:p>
                  </a:txBody>
                  <a:tcPr>
                    <a:solidFill>
                      <a:srgbClr val="FFFF00"/>
                    </a:solidFill>
                  </a:tcPr>
                </a:tc>
                <a:tc>
                  <a:txBody>
                    <a:bodyPr/>
                    <a:lstStyle/>
                    <a:p>
                      <a:endParaRPr lang="en-US" sz="1400" dirty="0"/>
                    </a:p>
                  </a:txBody>
                  <a:tcPr/>
                </a:tc>
                <a:tc>
                  <a:txBody>
                    <a:bodyPr/>
                    <a:lstStyle/>
                    <a:p>
                      <a:endParaRPr lang="en-US" sz="1400" dirty="0"/>
                    </a:p>
                  </a:txBody>
                  <a:tcPr>
                    <a:solidFill>
                      <a:srgbClr val="FFFF00"/>
                    </a:solidFill>
                  </a:tcPr>
                </a:tc>
              </a:tr>
              <a:tr h="403339">
                <a:tc>
                  <a:txBody>
                    <a:bodyPr/>
                    <a:lstStyle/>
                    <a:p>
                      <a:r>
                        <a:rPr lang="en-US" sz="1400" b="1" dirty="0" smtClean="0"/>
                        <a:t>8. Conclusions and Recommendations</a:t>
                      </a:r>
                      <a:endParaRPr lang="en-US" sz="1400" b="1" dirty="0"/>
                    </a:p>
                  </a:txBody>
                  <a:tcPr>
                    <a:solidFill>
                      <a:srgbClr val="FFFF00"/>
                    </a:solidFill>
                  </a:tcPr>
                </a:tc>
                <a:tc>
                  <a:txBody>
                    <a:bodyPr/>
                    <a:lstStyle/>
                    <a:p>
                      <a:r>
                        <a:rPr lang="en-US" sz="1400" dirty="0" smtClean="0"/>
                        <a:t>Short</a:t>
                      </a:r>
                      <a:r>
                        <a:rPr lang="en-US" sz="1400" baseline="0" dirty="0" smtClean="0"/>
                        <a:t> paragraph</a:t>
                      </a:r>
                      <a:endParaRPr lang="en-US" sz="1400" dirty="0"/>
                    </a:p>
                  </a:txBody>
                  <a:tcPr/>
                </a:tc>
                <a:tc>
                  <a:txBody>
                    <a:bodyPr/>
                    <a:lstStyle/>
                    <a:p>
                      <a:r>
                        <a:rPr lang="en-US" sz="1400" dirty="0" smtClean="0"/>
                        <a:t>¼ to ½ page</a:t>
                      </a:r>
                      <a:endParaRPr lang="en-US" sz="1400" dirty="0"/>
                    </a:p>
                  </a:txBody>
                  <a:tcPr>
                    <a:solidFill>
                      <a:srgbClr val="FF0000"/>
                    </a:solidFill>
                  </a:tcPr>
                </a:tc>
                <a:tc>
                  <a:txBody>
                    <a:bodyPr/>
                    <a:lstStyle/>
                    <a:p>
                      <a:endParaRPr lang="en-US" sz="1400" dirty="0"/>
                    </a:p>
                  </a:txBody>
                  <a:tcPr/>
                </a:tc>
                <a:tc>
                  <a:txBody>
                    <a:bodyPr/>
                    <a:lstStyle/>
                    <a:p>
                      <a:endParaRPr lang="en-US" sz="1400" dirty="0"/>
                    </a:p>
                  </a:txBody>
                  <a:tcPr>
                    <a:solidFill>
                      <a:srgbClr val="FFFF00"/>
                    </a:solidFill>
                  </a:tcPr>
                </a:tc>
              </a:tr>
              <a:tr h="403339">
                <a:tc>
                  <a:txBody>
                    <a:bodyPr/>
                    <a:lstStyle/>
                    <a:p>
                      <a:r>
                        <a:rPr lang="en-US" sz="1400" b="1" dirty="0" smtClean="0"/>
                        <a:t>A. Sources</a:t>
                      </a:r>
                      <a:endParaRPr lang="en-US" sz="1400" b="1" dirty="0"/>
                    </a:p>
                  </a:txBody>
                  <a:tcPr>
                    <a:solidFill>
                      <a:srgbClr val="FFFF00"/>
                    </a:solidFill>
                  </a:tcPr>
                </a:tc>
                <a:tc>
                  <a:txBody>
                    <a:bodyPr/>
                    <a:lstStyle/>
                    <a:p>
                      <a:r>
                        <a:rPr lang="en-US" sz="1400" dirty="0" smtClean="0"/>
                        <a:t>Not Applicable</a:t>
                      </a:r>
                      <a:endParaRPr lang="en-US" sz="1400" dirty="0"/>
                    </a:p>
                  </a:txBody>
                  <a:tcPr/>
                </a:tc>
                <a:tc>
                  <a:txBody>
                    <a:bodyPr/>
                    <a:lstStyle/>
                    <a:p>
                      <a:r>
                        <a:rPr lang="en-US" sz="1400" dirty="0" smtClean="0"/>
                        <a:t>½ to 1 page</a:t>
                      </a:r>
                      <a:endParaRPr lang="en-US" sz="1400" dirty="0"/>
                    </a:p>
                  </a:txBody>
                  <a:tcPr>
                    <a:solidFill>
                      <a:srgbClr val="FFFF00"/>
                    </a:solidFill>
                  </a:tcPr>
                </a:tc>
                <a:tc>
                  <a:txBody>
                    <a:bodyPr/>
                    <a:lstStyle/>
                    <a:p>
                      <a:r>
                        <a:rPr lang="en-US" sz="1400" dirty="0" smtClean="0"/>
                        <a:t>½ to 1 page</a:t>
                      </a:r>
                      <a:endParaRPr lang="en-US" sz="1400" dirty="0"/>
                    </a:p>
                  </a:txBody>
                  <a:tcPr/>
                </a:tc>
                <a:tc>
                  <a:txBody>
                    <a:bodyPr/>
                    <a:lstStyle/>
                    <a:p>
                      <a:endParaRPr lang="en-US" sz="1400" dirty="0"/>
                    </a:p>
                  </a:txBody>
                  <a:tcPr>
                    <a:solidFill>
                      <a:srgbClr val="FFFF00"/>
                    </a:solidFill>
                  </a:tcPr>
                </a:tc>
              </a:tr>
            </a:tbl>
          </a:graphicData>
        </a:graphic>
      </p:graphicFrame>
      <p:sp>
        <p:nvSpPr>
          <p:cNvPr id="4" name="Rectangle 3"/>
          <p:cNvSpPr/>
          <p:nvPr/>
        </p:nvSpPr>
        <p:spPr>
          <a:xfrm>
            <a:off x="1995055" y="6488668"/>
            <a:ext cx="4572000" cy="369332"/>
          </a:xfrm>
          <a:prstGeom prst="rect">
            <a:avLst/>
          </a:prstGeom>
        </p:spPr>
        <p:txBody>
          <a:bodyPr>
            <a:spAutoFit/>
          </a:bodyPr>
          <a:lstStyle/>
          <a:p>
            <a:r>
              <a:rPr lang="en-US" dirty="0" smtClean="0">
                <a:solidFill>
                  <a:srgbClr val="FFFF00"/>
                </a:solidFill>
              </a:rPr>
              <a:t>The outline endures while the content grows</a:t>
            </a:r>
            <a:endParaRPr lang="en-US" dirty="0">
              <a:solidFill>
                <a:srgbClr val="FFFF00"/>
              </a:solidFill>
            </a:endParaRPr>
          </a:p>
        </p:txBody>
      </p:sp>
    </p:spTree>
    <p:extLst>
      <p:ext uri="{BB962C8B-B14F-4D97-AF65-F5344CB8AC3E}">
        <p14:creationId xmlns:p14="http://schemas.microsoft.com/office/powerpoint/2010/main" val="999387676"/>
      </p:ext>
    </p:extLst>
  </p:cSld>
  <p:clrMapOvr>
    <a:masterClrMapping/>
  </p:clrMapOvr>
  <mc:AlternateContent xmlns:mc="http://schemas.openxmlformats.org/markup-compatibility/2006" xmlns:p14="http://schemas.microsoft.com/office/powerpoint/2010/main">
    <mc:Choice Requires="p14">
      <p:transition spd="slow" p14:dur="2000" advClick="0" advTm="5463"/>
    </mc:Choice>
    <mc:Fallback xmlns="">
      <p:transition spd="slow" advClick="0" advTm="5463"/>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3995" y="160658"/>
            <a:ext cx="7886700" cy="886159"/>
          </a:xfrm>
        </p:spPr>
        <p:txBody>
          <a:bodyPr>
            <a:normAutofit fontScale="90000"/>
          </a:bodyPr>
          <a:lstStyle/>
          <a:p>
            <a:r>
              <a:rPr lang="en-US" dirty="0" smtClean="0"/>
              <a:t>Midterm: Content Checklist</a:t>
            </a:r>
            <a:endParaRPr lang="en-US" dirty="0"/>
          </a:p>
        </p:txBody>
      </p:sp>
      <p:graphicFrame>
        <p:nvGraphicFramePr>
          <p:cNvPr id="12" name="Table 11"/>
          <p:cNvGraphicFramePr>
            <a:graphicFrameLocks noGrp="1"/>
          </p:cNvGraphicFramePr>
          <p:nvPr>
            <p:extLst>
              <p:ext uri="{D42A27DB-BD31-4B8C-83A1-F6EECF244321}">
                <p14:modId xmlns:p14="http://schemas.microsoft.com/office/powerpoint/2010/main" val="3714215590"/>
              </p:ext>
            </p:extLst>
          </p:nvPr>
        </p:nvGraphicFramePr>
        <p:xfrm>
          <a:off x="1801091" y="1052947"/>
          <a:ext cx="4684817" cy="5482038"/>
        </p:xfrm>
        <a:graphic>
          <a:graphicData uri="http://schemas.openxmlformats.org/drawingml/2006/table">
            <a:tbl>
              <a:tblPr/>
              <a:tblGrid>
                <a:gridCol w="801190"/>
                <a:gridCol w="3883627"/>
              </a:tblGrid>
              <a:tr h="252089">
                <a:tc>
                  <a:txBody>
                    <a:bodyPr/>
                    <a:lstStyle/>
                    <a:p>
                      <a:r>
                        <a:rPr lang="en-US" sz="1600" dirty="0">
                          <a:solidFill>
                            <a:srgbClr val="FFFF00"/>
                          </a:solidFill>
                          <a:effectLst/>
                        </a:rPr>
                        <a:t>Item</a:t>
                      </a:r>
                    </a:p>
                  </a:txBody>
                  <a:tcPr marL="38274" marR="38274" marT="19137" marB="19137" anchor="ctr">
                    <a:lnL>
                      <a:noFill/>
                    </a:lnL>
                    <a:lnR>
                      <a:noFill/>
                    </a:lnR>
                    <a:lnT>
                      <a:noFill/>
                    </a:lnT>
                    <a:lnB>
                      <a:noFill/>
                    </a:lnB>
                  </a:tcPr>
                </a:tc>
                <a:tc>
                  <a:txBody>
                    <a:bodyPr/>
                    <a:lstStyle/>
                    <a:p>
                      <a:r>
                        <a:rPr lang="en-US" sz="1600" dirty="0">
                          <a:solidFill>
                            <a:srgbClr val="FFFF00"/>
                          </a:solidFill>
                          <a:effectLst/>
                        </a:rPr>
                        <a:t>CHECKLIST ITEM</a:t>
                      </a:r>
                    </a:p>
                  </a:txBody>
                  <a:tcPr marL="38274" marR="38274" marT="19137" marB="19137" anchor="ctr">
                    <a:lnL>
                      <a:noFill/>
                    </a:lnL>
                    <a:lnR>
                      <a:noFill/>
                    </a:lnR>
                    <a:lnT>
                      <a:noFill/>
                    </a:lnT>
                    <a:lnB>
                      <a:noFill/>
                    </a:lnB>
                  </a:tcPr>
                </a:tc>
              </a:tr>
              <a:tr h="252089">
                <a:tc>
                  <a:txBody>
                    <a:bodyPr/>
                    <a:lstStyle/>
                    <a:p>
                      <a:r>
                        <a:rPr lang="en-US" sz="1600">
                          <a:solidFill>
                            <a:srgbClr val="FFFF00"/>
                          </a:solidFill>
                          <a:effectLst/>
                        </a:rPr>
                        <a:t>[a]</a:t>
                      </a:r>
                    </a:p>
                  </a:txBody>
                  <a:tcPr marL="38274" marR="38274" marT="19137" marB="19137" anchor="ctr">
                    <a:lnL>
                      <a:noFill/>
                    </a:lnL>
                    <a:lnR>
                      <a:noFill/>
                    </a:lnR>
                    <a:lnT>
                      <a:noFill/>
                    </a:lnT>
                    <a:lnB>
                      <a:noFill/>
                    </a:lnB>
                  </a:tcPr>
                </a:tc>
                <a:tc>
                  <a:txBody>
                    <a:bodyPr/>
                    <a:lstStyle/>
                    <a:p>
                      <a:r>
                        <a:rPr lang="en-US" sz="1600" dirty="0">
                          <a:solidFill>
                            <a:srgbClr val="FFFF00"/>
                          </a:solidFill>
                          <a:effectLst/>
                        </a:rPr>
                        <a:t>Abstract: Motivation </a:t>
                      </a:r>
                      <a:r>
                        <a:rPr lang="en-US" sz="1600" dirty="0" smtClean="0">
                          <a:solidFill>
                            <a:srgbClr val="FFFF00"/>
                          </a:solidFill>
                          <a:effectLst/>
                        </a:rPr>
                        <a:t>Statement</a:t>
                      </a:r>
                      <a:endParaRPr lang="en-US" sz="1600" dirty="0">
                        <a:solidFill>
                          <a:srgbClr val="FFFF00"/>
                        </a:solidFill>
                        <a:effectLst/>
                      </a:endParaRPr>
                    </a:p>
                  </a:txBody>
                  <a:tcPr marL="38274" marR="38274" marT="19137" marB="19137" anchor="ctr">
                    <a:lnL>
                      <a:noFill/>
                    </a:lnL>
                    <a:lnR>
                      <a:noFill/>
                    </a:lnR>
                    <a:lnT>
                      <a:noFill/>
                    </a:lnT>
                    <a:lnB>
                      <a:noFill/>
                    </a:lnB>
                  </a:tcPr>
                </a:tc>
              </a:tr>
              <a:tr h="252089">
                <a:tc>
                  <a:txBody>
                    <a:bodyPr/>
                    <a:lstStyle/>
                    <a:p>
                      <a:r>
                        <a:rPr lang="en-US" sz="1600">
                          <a:solidFill>
                            <a:srgbClr val="FFFF00"/>
                          </a:solidFill>
                          <a:effectLst/>
                        </a:rPr>
                        <a:t>[b]</a:t>
                      </a:r>
                    </a:p>
                  </a:txBody>
                  <a:tcPr marL="38274" marR="38274" marT="19137" marB="19137" anchor="ctr">
                    <a:lnL>
                      <a:noFill/>
                    </a:lnL>
                    <a:lnR>
                      <a:noFill/>
                    </a:lnR>
                    <a:lnT>
                      <a:noFill/>
                    </a:lnT>
                    <a:lnB>
                      <a:noFill/>
                    </a:lnB>
                  </a:tcPr>
                </a:tc>
                <a:tc>
                  <a:txBody>
                    <a:bodyPr/>
                    <a:lstStyle/>
                    <a:p>
                      <a:r>
                        <a:rPr lang="en-US" sz="1600">
                          <a:solidFill>
                            <a:srgbClr val="FFFF00"/>
                          </a:solidFill>
                          <a:effectLst/>
                        </a:rPr>
                        <a:t>Abstract: Problem Statement</a:t>
                      </a:r>
                    </a:p>
                  </a:txBody>
                  <a:tcPr marL="38274" marR="38274" marT="19137" marB="19137" anchor="ctr">
                    <a:lnL>
                      <a:noFill/>
                    </a:lnL>
                    <a:lnR>
                      <a:noFill/>
                    </a:lnR>
                    <a:lnT>
                      <a:noFill/>
                    </a:lnT>
                    <a:lnB>
                      <a:noFill/>
                    </a:lnB>
                  </a:tcPr>
                </a:tc>
              </a:tr>
              <a:tr h="252089">
                <a:tc>
                  <a:txBody>
                    <a:bodyPr/>
                    <a:lstStyle/>
                    <a:p>
                      <a:r>
                        <a:rPr lang="en-US" sz="1600">
                          <a:solidFill>
                            <a:srgbClr val="FFFF00"/>
                          </a:solidFill>
                          <a:effectLst/>
                        </a:rPr>
                        <a:t>[c]</a:t>
                      </a:r>
                    </a:p>
                  </a:txBody>
                  <a:tcPr marL="38274" marR="38274" marT="19137" marB="19137" anchor="ctr">
                    <a:lnL>
                      <a:noFill/>
                    </a:lnL>
                    <a:lnR>
                      <a:noFill/>
                    </a:lnR>
                    <a:lnT>
                      <a:noFill/>
                    </a:lnT>
                    <a:lnB>
                      <a:noFill/>
                    </a:lnB>
                  </a:tcPr>
                </a:tc>
                <a:tc>
                  <a:txBody>
                    <a:bodyPr/>
                    <a:lstStyle/>
                    <a:p>
                      <a:r>
                        <a:rPr lang="en-US" sz="1600">
                          <a:solidFill>
                            <a:srgbClr val="FFFF00"/>
                          </a:solidFill>
                          <a:effectLst/>
                        </a:rPr>
                        <a:t>Abstract: Results Sentence</a:t>
                      </a:r>
                    </a:p>
                  </a:txBody>
                  <a:tcPr marL="38274" marR="38274" marT="19137" marB="19137" anchor="ctr">
                    <a:lnL>
                      <a:noFill/>
                    </a:lnL>
                    <a:lnR>
                      <a:noFill/>
                    </a:lnR>
                    <a:lnT>
                      <a:noFill/>
                    </a:lnT>
                    <a:lnB>
                      <a:noFill/>
                    </a:lnB>
                  </a:tcPr>
                </a:tc>
              </a:tr>
              <a:tr h="252089">
                <a:tc>
                  <a:txBody>
                    <a:bodyPr/>
                    <a:lstStyle/>
                    <a:p>
                      <a:r>
                        <a:rPr lang="en-US" sz="1600">
                          <a:solidFill>
                            <a:srgbClr val="FFFF00"/>
                          </a:solidFill>
                          <a:effectLst/>
                        </a:rPr>
                        <a:t>[d]</a:t>
                      </a:r>
                    </a:p>
                  </a:txBody>
                  <a:tcPr marL="38274" marR="38274" marT="19137" marB="19137" anchor="ctr">
                    <a:lnL>
                      <a:noFill/>
                    </a:lnL>
                    <a:lnR>
                      <a:noFill/>
                    </a:lnR>
                    <a:lnT>
                      <a:noFill/>
                    </a:lnT>
                    <a:lnB>
                      <a:noFill/>
                    </a:lnB>
                  </a:tcPr>
                </a:tc>
                <a:tc>
                  <a:txBody>
                    <a:bodyPr/>
                    <a:lstStyle/>
                    <a:p>
                      <a:r>
                        <a:rPr lang="en-US" sz="1600" dirty="0">
                          <a:solidFill>
                            <a:srgbClr val="FFFF00"/>
                          </a:solidFill>
                          <a:effectLst/>
                        </a:rPr>
                        <a:t>Abstract: Conclusions </a:t>
                      </a:r>
                      <a:r>
                        <a:rPr lang="en-US" sz="1600" dirty="0" smtClean="0">
                          <a:solidFill>
                            <a:srgbClr val="FFFF00"/>
                          </a:solidFill>
                          <a:effectLst/>
                        </a:rPr>
                        <a:t>Statement</a:t>
                      </a:r>
                      <a:endParaRPr lang="en-US" sz="1600" dirty="0">
                        <a:solidFill>
                          <a:srgbClr val="FFFF00"/>
                        </a:solidFill>
                        <a:effectLst/>
                      </a:endParaRPr>
                    </a:p>
                  </a:txBody>
                  <a:tcPr marL="38274" marR="38274" marT="19137" marB="19137" anchor="ctr">
                    <a:lnL>
                      <a:noFill/>
                    </a:lnL>
                    <a:lnR>
                      <a:noFill/>
                    </a:lnR>
                    <a:lnT>
                      <a:noFill/>
                    </a:lnT>
                    <a:lnB>
                      <a:noFill/>
                    </a:lnB>
                  </a:tcPr>
                </a:tc>
              </a:tr>
              <a:tr h="252089">
                <a:tc>
                  <a:txBody>
                    <a:bodyPr/>
                    <a:lstStyle/>
                    <a:p>
                      <a:r>
                        <a:rPr lang="en-US" sz="1600">
                          <a:solidFill>
                            <a:srgbClr val="FFFF00"/>
                          </a:solidFill>
                          <a:effectLst/>
                        </a:rPr>
                        <a:t>[e]</a:t>
                      </a:r>
                    </a:p>
                  </a:txBody>
                  <a:tcPr marL="38274" marR="38274" marT="19137" marB="19137" anchor="ctr">
                    <a:lnL>
                      <a:noFill/>
                    </a:lnL>
                    <a:lnR>
                      <a:noFill/>
                    </a:lnR>
                    <a:lnT>
                      <a:noFill/>
                    </a:lnT>
                    <a:lnB>
                      <a:noFill/>
                    </a:lnB>
                  </a:tcPr>
                </a:tc>
                <a:tc>
                  <a:txBody>
                    <a:bodyPr/>
                    <a:lstStyle/>
                    <a:p>
                      <a:r>
                        <a:rPr lang="en-US" sz="1600">
                          <a:solidFill>
                            <a:srgbClr val="FFFF00"/>
                          </a:solidFill>
                          <a:effectLst/>
                        </a:rPr>
                        <a:t>Abstract: Keywords</a:t>
                      </a:r>
                    </a:p>
                  </a:txBody>
                  <a:tcPr marL="38274" marR="38274" marT="19137" marB="19137" anchor="ctr">
                    <a:lnL>
                      <a:noFill/>
                    </a:lnL>
                    <a:lnR>
                      <a:noFill/>
                    </a:lnR>
                    <a:lnT>
                      <a:noFill/>
                    </a:lnT>
                    <a:lnB>
                      <a:noFill/>
                    </a:lnB>
                  </a:tcPr>
                </a:tc>
              </a:tr>
              <a:tr h="443948">
                <a:tc>
                  <a:txBody>
                    <a:bodyPr/>
                    <a:lstStyle/>
                    <a:p>
                      <a:r>
                        <a:rPr lang="en-US" sz="1600">
                          <a:solidFill>
                            <a:srgbClr val="FFFF00"/>
                          </a:solidFill>
                          <a:effectLst/>
                        </a:rPr>
                        <a:t>[f]</a:t>
                      </a:r>
                    </a:p>
                  </a:txBody>
                  <a:tcPr marL="38274" marR="38274" marT="19137" marB="19137" anchor="ctr">
                    <a:lnL>
                      <a:noFill/>
                    </a:lnL>
                    <a:lnR>
                      <a:noFill/>
                    </a:lnR>
                    <a:lnT>
                      <a:noFill/>
                    </a:lnT>
                    <a:lnB>
                      <a:noFill/>
                    </a:lnB>
                  </a:tcPr>
                </a:tc>
                <a:tc>
                  <a:txBody>
                    <a:bodyPr/>
                    <a:lstStyle/>
                    <a:p>
                      <a:r>
                        <a:rPr lang="en-US" sz="1600" dirty="0">
                          <a:solidFill>
                            <a:srgbClr val="FFFF00"/>
                          </a:solidFill>
                          <a:effectLst/>
                        </a:rPr>
                        <a:t>Executive Summary:  Proposal Background</a:t>
                      </a:r>
                    </a:p>
                  </a:txBody>
                  <a:tcPr marL="38274" marR="38274" marT="19137" marB="19137" anchor="ctr">
                    <a:lnL>
                      <a:noFill/>
                    </a:lnL>
                    <a:lnR>
                      <a:noFill/>
                    </a:lnR>
                    <a:lnT>
                      <a:noFill/>
                    </a:lnT>
                    <a:lnB>
                      <a:noFill/>
                    </a:lnB>
                  </a:tcPr>
                </a:tc>
              </a:tr>
              <a:tr h="443948">
                <a:tc>
                  <a:txBody>
                    <a:bodyPr/>
                    <a:lstStyle/>
                    <a:p>
                      <a:r>
                        <a:rPr lang="en-US" sz="1600">
                          <a:solidFill>
                            <a:srgbClr val="FFFF00"/>
                          </a:solidFill>
                          <a:effectLst/>
                        </a:rPr>
                        <a:t>[g]</a:t>
                      </a:r>
                    </a:p>
                  </a:txBody>
                  <a:tcPr marL="38274" marR="38274" marT="19137" marB="19137" anchor="ctr">
                    <a:lnL>
                      <a:noFill/>
                    </a:lnL>
                    <a:lnR>
                      <a:noFill/>
                    </a:lnR>
                    <a:lnT>
                      <a:noFill/>
                    </a:lnT>
                    <a:lnB>
                      <a:noFill/>
                    </a:lnB>
                  </a:tcPr>
                </a:tc>
                <a:tc>
                  <a:txBody>
                    <a:bodyPr/>
                    <a:lstStyle/>
                    <a:p>
                      <a:r>
                        <a:rPr lang="en-US" sz="1600">
                          <a:solidFill>
                            <a:srgbClr val="FFFF00"/>
                          </a:solidFill>
                          <a:effectLst/>
                        </a:rPr>
                        <a:t>Executive Summary: Problem Statement</a:t>
                      </a:r>
                    </a:p>
                  </a:txBody>
                  <a:tcPr marL="38274" marR="38274" marT="19137" marB="19137" anchor="ctr">
                    <a:lnL>
                      <a:noFill/>
                    </a:lnL>
                    <a:lnR>
                      <a:noFill/>
                    </a:lnR>
                    <a:lnT>
                      <a:noFill/>
                    </a:lnT>
                    <a:lnB>
                      <a:noFill/>
                    </a:lnB>
                  </a:tcPr>
                </a:tc>
              </a:tr>
              <a:tr h="443948">
                <a:tc>
                  <a:txBody>
                    <a:bodyPr/>
                    <a:lstStyle/>
                    <a:p>
                      <a:r>
                        <a:rPr lang="en-US" sz="1600">
                          <a:solidFill>
                            <a:srgbClr val="FFFF00"/>
                          </a:solidFill>
                          <a:effectLst/>
                        </a:rPr>
                        <a:t>[h]</a:t>
                      </a:r>
                    </a:p>
                  </a:txBody>
                  <a:tcPr marL="38274" marR="38274" marT="19137" marB="19137" anchor="ctr">
                    <a:lnL>
                      <a:noFill/>
                    </a:lnL>
                    <a:lnR>
                      <a:noFill/>
                    </a:lnR>
                    <a:lnT>
                      <a:noFill/>
                    </a:lnT>
                    <a:lnB>
                      <a:noFill/>
                    </a:lnB>
                  </a:tcPr>
                </a:tc>
                <a:tc>
                  <a:txBody>
                    <a:bodyPr/>
                    <a:lstStyle/>
                    <a:p>
                      <a:r>
                        <a:rPr lang="en-US" sz="1600">
                          <a:solidFill>
                            <a:srgbClr val="FFFF00"/>
                          </a:solidFill>
                          <a:effectLst/>
                        </a:rPr>
                        <a:t>Executive Summary: Financial statement related to the proposal</a:t>
                      </a:r>
                    </a:p>
                  </a:txBody>
                  <a:tcPr marL="38274" marR="38274" marT="19137" marB="19137" anchor="ctr">
                    <a:lnL>
                      <a:noFill/>
                    </a:lnL>
                    <a:lnR>
                      <a:noFill/>
                    </a:lnR>
                    <a:lnT>
                      <a:noFill/>
                    </a:lnT>
                    <a:lnB>
                      <a:noFill/>
                    </a:lnB>
                  </a:tcPr>
                </a:tc>
              </a:tr>
              <a:tr h="443948">
                <a:tc>
                  <a:txBody>
                    <a:bodyPr/>
                    <a:lstStyle/>
                    <a:p>
                      <a:r>
                        <a:rPr lang="en-US" sz="1600">
                          <a:solidFill>
                            <a:srgbClr val="FFFF00"/>
                          </a:solidFill>
                          <a:effectLst/>
                        </a:rPr>
                        <a:t>[i]</a:t>
                      </a:r>
                    </a:p>
                  </a:txBody>
                  <a:tcPr marL="38274" marR="38274" marT="19137" marB="19137" anchor="ctr">
                    <a:lnL>
                      <a:noFill/>
                    </a:lnL>
                    <a:lnR>
                      <a:noFill/>
                    </a:lnR>
                    <a:lnT>
                      <a:noFill/>
                    </a:lnT>
                    <a:lnB>
                      <a:noFill/>
                    </a:lnB>
                  </a:tcPr>
                </a:tc>
                <a:tc>
                  <a:txBody>
                    <a:bodyPr/>
                    <a:lstStyle/>
                    <a:p>
                      <a:r>
                        <a:rPr lang="en-US" sz="1600">
                          <a:solidFill>
                            <a:srgbClr val="FFFF00"/>
                          </a:solidFill>
                          <a:effectLst/>
                        </a:rPr>
                        <a:t>Executive Summary: Recommended action for “boss”</a:t>
                      </a:r>
                    </a:p>
                  </a:txBody>
                  <a:tcPr marL="38274" marR="38274" marT="19137" marB="19137" anchor="ctr">
                    <a:lnL>
                      <a:noFill/>
                    </a:lnL>
                    <a:lnR>
                      <a:noFill/>
                    </a:lnR>
                    <a:lnT>
                      <a:noFill/>
                    </a:lnT>
                    <a:lnB>
                      <a:noFill/>
                    </a:lnB>
                  </a:tcPr>
                </a:tc>
              </a:tr>
              <a:tr h="635808">
                <a:tc>
                  <a:txBody>
                    <a:bodyPr/>
                    <a:lstStyle/>
                    <a:p>
                      <a:r>
                        <a:rPr lang="en-US" sz="1600">
                          <a:solidFill>
                            <a:srgbClr val="FFFF00"/>
                          </a:solidFill>
                          <a:effectLst/>
                        </a:rPr>
                        <a:t>[j]</a:t>
                      </a:r>
                    </a:p>
                  </a:txBody>
                  <a:tcPr marL="38274" marR="38274" marT="19137" marB="19137" anchor="ctr">
                    <a:lnL>
                      <a:noFill/>
                    </a:lnL>
                    <a:lnR>
                      <a:noFill/>
                    </a:lnR>
                    <a:lnT>
                      <a:noFill/>
                    </a:lnT>
                    <a:lnB>
                      <a:noFill/>
                    </a:lnB>
                  </a:tcPr>
                </a:tc>
                <a:tc>
                  <a:txBody>
                    <a:bodyPr/>
                    <a:lstStyle/>
                    <a:p>
                      <a:r>
                        <a:rPr lang="en-US" sz="1600">
                          <a:solidFill>
                            <a:srgbClr val="FFFF00"/>
                          </a:solidFill>
                          <a:effectLst/>
                        </a:rPr>
                        <a:t>Product Description: Product Description (underline all sentences that apply)</a:t>
                      </a:r>
                    </a:p>
                  </a:txBody>
                  <a:tcPr marL="38274" marR="38274" marT="19137" marB="19137" anchor="ctr">
                    <a:lnL>
                      <a:noFill/>
                    </a:lnL>
                    <a:lnR>
                      <a:noFill/>
                    </a:lnR>
                    <a:lnT>
                      <a:noFill/>
                    </a:lnT>
                    <a:lnB>
                      <a:noFill/>
                    </a:lnB>
                  </a:tcPr>
                </a:tc>
              </a:tr>
              <a:tr h="635808">
                <a:tc>
                  <a:txBody>
                    <a:bodyPr/>
                    <a:lstStyle/>
                    <a:p>
                      <a:r>
                        <a:rPr lang="en-US" sz="1600">
                          <a:solidFill>
                            <a:srgbClr val="FFFF00"/>
                          </a:solidFill>
                          <a:effectLst/>
                        </a:rPr>
                        <a:t>[k]</a:t>
                      </a:r>
                    </a:p>
                  </a:txBody>
                  <a:tcPr marL="38274" marR="38274" marT="19137" marB="19137" anchor="ctr">
                    <a:lnL>
                      <a:noFill/>
                    </a:lnL>
                    <a:lnR>
                      <a:noFill/>
                    </a:lnR>
                    <a:lnT>
                      <a:noFill/>
                    </a:lnT>
                    <a:lnB>
                      <a:noFill/>
                    </a:lnB>
                  </a:tcPr>
                </a:tc>
                <a:tc>
                  <a:txBody>
                    <a:bodyPr/>
                    <a:lstStyle/>
                    <a:p>
                      <a:r>
                        <a:rPr lang="en-US" sz="1600">
                          <a:solidFill>
                            <a:srgbClr val="FFFF00"/>
                          </a:solidFill>
                          <a:effectLst/>
                        </a:rPr>
                        <a:t>Product Description:  Product Differentiators (what is “special” about the proposed product?</a:t>
                      </a:r>
                    </a:p>
                  </a:txBody>
                  <a:tcPr marL="38274" marR="38274" marT="19137" marB="19137" anchor="ctr">
                    <a:lnL>
                      <a:noFill/>
                    </a:lnL>
                    <a:lnR>
                      <a:noFill/>
                    </a:lnR>
                    <a:lnT>
                      <a:noFill/>
                    </a:lnT>
                    <a:lnB>
                      <a:noFill/>
                    </a:lnB>
                  </a:tcPr>
                </a:tc>
              </a:tr>
              <a:tr h="443948">
                <a:tc>
                  <a:txBody>
                    <a:bodyPr/>
                    <a:lstStyle/>
                    <a:p>
                      <a:r>
                        <a:rPr lang="en-US" sz="1600">
                          <a:solidFill>
                            <a:srgbClr val="FFFF00"/>
                          </a:solidFill>
                          <a:effectLst/>
                        </a:rPr>
                        <a:t>[l]</a:t>
                      </a:r>
                    </a:p>
                  </a:txBody>
                  <a:tcPr marL="38274" marR="38274" marT="19137" marB="19137" anchor="ctr">
                    <a:lnL>
                      <a:noFill/>
                    </a:lnL>
                    <a:lnR>
                      <a:noFill/>
                    </a:lnR>
                    <a:lnT>
                      <a:noFill/>
                    </a:lnT>
                    <a:lnB>
                      <a:noFill/>
                    </a:lnB>
                  </a:tcPr>
                </a:tc>
                <a:tc>
                  <a:txBody>
                    <a:bodyPr/>
                    <a:lstStyle/>
                    <a:p>
                      <a:r>
                        <a:rPr lang="en-US" sz="1600" dirty="0">
                          <a:solidFill>
                            <a:srgbClr val="FFFF00"/>
                          </a:solidFill>
                          <a:effectLst/>
                        </a:rPr>
                        <a:t>Conclusion:   Recommendation Statement</a:t>
                      </a:r>
                    </a:p>
                  </a:txBody>
                  <a:tcPr marL="38274" marR="38274" marT="19137" marB="19137" anchor="ctr">
                    <a:lnL>
                      <a:noFill/>
                    </a:lnL>
                    <a:lnR>
                      <a:noFill/>
                    </a:lnR>
                    <a:lnT>
                      <a:noFill/>
                    </a:lnT>
                    <a:lnB>
                      <a:noFill/>
                    </a:lnB>
                  </a:tcPr>
                </a:tc>
              </a:tr>
            </a:tbl>
          </a:graphicData>
        </a:graphic>
      </p:graphicFrame>
    </p:spTree>
    <p:extLst>
      <p:ext uri="{BB962C8B-B14F-4D97-AF65-F5344CB8AC3E}">
        <p14:creationId xmlns:p14="http://schemas.microsoft.com/office/powerpoint/2010/main" val="239722549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7855" y="151423"/>
            <a:ext cx="8284440" cy="886159"/>
          </a:xfrm>
        </p:spPr>
        <p:txBody>
          <a:bodyPr>
            <a:noAutofit/>
          </a:bodyPr>
          <a:lstStyle/>
          <a:p>
            <a:r>
              <a:rPr lang="en-US" sz="3600" dirty="0" smtClean="0"/>
              <a:t>Midterm: Grammar Items Checklist</a:t>
            </a:r>
            <a:endParaRPr lang="en-US" sz="3600" dirty="0"/>
          </a:p>
        </p:txBody>
      </p:sp>
      <p:graphicFrame>
        <p:nvGraphicFramePr>
          <p:cNvPr id="11" name="Table 10"/>
          <p:cNvGraphicFramePr>
            <a:graphicFrameLocks noGrp="1"/>
          </p:cNvGraphicFramePr>
          <p:nvPr>
            <p:extLst>
              <p:ext uri="{D42A27DB-BD31-4B8C-83A1-F6EECF244321}">
                <p14:modId xmlns:p14="http://schemas.microsoft.com/office/powerpoint/2010/main" val="2540450515"/>
              </p:ext>
            </p:extLst>
          </p:nvPr>
        </p:nvGraphicFramePr>
        <p:xfrm>
          <a:off x="1246909" y="1782617"/>
          <a:ext cx="6234546" cy="4581239"/>
        </p:xfrm>
        <a:graphic>
          <a:graphicData uri="http://schemas.openxmlformats.org/drawingml/2006/table">
            <a:tbl>
              <a:tblPr/>
              <a:tblGrid>
                <a:gridCol w="828261"/>
                <a:gridCol w="2913972"/>
                <a:gridCol w="2492313"/>
              </a:tblGrid>
              <a:tr h="1268080">
                <a:tc>
                  <a:txBody>
                    <a:bodyPr/>
                    <a:lstStyle/>
                    <a:p>
                      <a:r>
                        <a:rPr lang="en-US" sz="1800" b="1" dirty="0">
                          <a:solidFill>
                            <a:srgbClr val="FFFF00"/>
                          </a:solidFill>
                        </a:rPr>
                        <a:t>It</a:t>
                      </a:r>
                      <a:endParaRPr lang="en-US" sz="1800" dirty="0">
                        <a:solidFill>
                          <a:srgbClr val="FFFF00"/>
                        </a:solidFill>
                      </a:endParaRPr>
                    </a:p>
                  </a:txBody>
                  <a:tcPr marL="59447" marR="59447" marT="29723" marB="29723" anchor="ctr">
                    <a:lnL>
                      <a:noFill/>
                    </a:lnL>
                    <a:lnR>
                      <a:noFill/>
                    </a:lnR>
                    <a:lnT>
                      <a:noFill/>
                    </a:lnT>
                    <a:lnB>
                      <a:noFill/>
                    </a:lnB>
                  </a:tcPr>
                </a:tc>
                <a:tc>
                  <a:txBody>
                    <a:bodyPr/>
                    <a:lstStyle/>
                    <a:p>
                      <a:r>
                        <a:rPr lang="en-US" sz="1800" b="1" dirty="0">
                          <a:solidFill>
                            <a:srgbClr val="FFFF00"/>
                          </a:solidFill>
                        </a:rPr>
                        <a:t>Description</a:t>
                      </a:r>
                      <a:endParaRPr lang="en-US" sz="1800" dirty="0">
                        <a:solidFill>
                          <a:srgbClr val="FFFF00"/>
                        </a:solidFill>
                      </a:endParaRPr>
                    </a:p>
                  </a:txBody>
                  <a:tcPr marL="59447" marR="59447" marT="29723" marB="29723" anchor="ctr">
                    <a:lnL>
                      <a:noFill/>
                    </a:lnL>
                    <a:lnR>
                      <a:noFill/>
                    </a:lnR>
                    <a:lnT>
                      <a:noFill/>
                    </a:lnT>
                    <a:lnB>
                      <a:noFill/>
                    </a:lnB>
                  </a:tcPr>
                </a:tc>
                <a:tc>
                  <a:txBody>
                    <a:bodyPr/>
                    <a:lstStyle/>
                    <a:p>
                      <a:r>
                        <a:rPr lang="en-US" sz="1800" b="1" dirty="0">
                          <a:solidFill>
                            <a:srgbClr val="FFFF00"/>
                          </a:solidFill>
                        </a:rPr>
                        <a:t>Checklist Item (to be contained in table at end of the paper)</a:t>
                      </a:r>
                      <a:endParaRPr lang="en-US" sz="1800" dirty="0">
                        <a:solidFill>
                          <a:srgbClr val="FFFF00"/>
                        </a:solidFill>
                      </a:endParaRPr>
                    </a:p>
                  </a:txBody>
                  <a:tcPr marL="59447" marR="59447" marT="29723" marB="29723" anchor="ctr">
                    <a:lnL>
                      <a:noFill/>
                    </a:lnL>
                    <a:lnR>
                      <a:noFill/>
                    </a:lnR>
                    <a:lnT>
                      <a:noFill/>
                    </a:lnT>
                    <a:lnB>
                      <a:noFill/>
                    </a:lnB>
                  </a:tcPr>
                </a:tc>
              </a:tr>
              <a:tr h="1268080">
                <a:tc>
                  <a:txBody>
                    <a:bodyPr/>
                    <a:lstStyle/>
                    <a:p>
                      <a:r>
                        <a:rPr lang="en-US" sz="1800">
                          <a:solidFill>
                            <a:srgbClr val="FFFF00"/>
                          </a:solidFill>
                        </a:rPr>
                        <a:t>1</a:t>
                      </a:r>
                    </a:p>
                  </a:txBody>
                  <a:tcPr marL="59447" marR="59447" marT="29723" marB="29723" anchor="ctr">
                    <a:lnL>
                      <a:noFill/>
                    </a:lnL>
                    <a:lnR>
                      <a:noFill/>
                    </a:lnR>
                    <a:lnT>
                      <a:noFill/>
                    </a:lnT>
                    <a:lnB>
                      <a:noFill/>
                    </a:lnB>
                  </a:tcPr>
                </a:tc>
                <a:tc>
                  <a:txBody>
                    <a:bodyPr/>
                    <a:lstStyle/>
                    <a:p>
                      <a:r>
                        <a:rPr lang="en-US" sz="1800">
                          <a:solidFill>
                            <a:srgbClr val="FFFF00"/>
                          </a:solidFill>
                        </a:rPr>
                        <a:t>NO PERSONAL PRONOUNS</a:t>
                      </a:r>
                    </a:p>
                  </a:txBody>
                  <a:tcPr marL="59447" marR="59447" marT="29723" marB="29723" anchor="ctr">
                    <a:lnL>
                      <a:noFill/>
                    </a:lnL>
                    <a:lnR>
                      <a:noFill/>
                    </a:lnR>
                    <a:lnT>
                      <a:noFill/>
                    </a:lnT>
                    <a:lnB>
                      <a:noFill/>
                    </a:lnB>
                  </a:tcPr>
                </a:tc>
                <a:tc>
                  <a:txBody>
                    <a:bodyPr/>
                    <a:lstStyle/>
                    <a:p>
                      <a:r>
                        <a:rPr lang="en-US" sz="1800" dirty="0">
                          <a:solidFill>
                            <a:srgbClr val="FFFF00"/>
                          </a:solidFill>
                        </a:rPr>
                        <a:t>Confirm no use of “I, we, me, mine, our, ours, let’s, us, you, your, he, she</a:t>
                      </a:r>
                    </a:p>
                  </a:txBody>
                  <a:tcPr marL="59447" marR="59447" marT="29723" marB="29723" anchor="ctr">
                    <a:lnL>
                      <a:noFill/>
                    </a:lnL>
                    <a:lnR>
                      <a:noFill/>
                    </a:lnR>
                    <a:lnT>
                      <a:noFill/>
                    </a:lnT>
                    <a:lnB>
                      <a:noFill/>
                    </a:lnB>
                  </a:tcPr>
                </a:tc>
              </a:tr>
              <a:tr h="681693">
                <a:tc>
                  <a:txBody>
                    <a:bodyPr/>
                    <a:lstStyle/>
                    <a:p>
                      <a:r>
                        <a:rPr lang="en-US" sz="1800">
                          <a:solidFill>
                            <a:srgbClr val="FFFF00"/>
                          </a:solidFill>
                        </a:rPr>
                        <a:t>2</a:t>
                      </a:r>
                    </a:p>
                  </a:txBody>
                  <a:tcPr marL="59447" marR="59447" marT="29723" marB="29723" anchor="ctr">
                    <a:lnL>
                      <a:noFill/>
                    </a:lnL>
                    <a:lnR>
                      <a:noFill/>
                    </a:lnR>
                    <a:lnT>
                      <a:noFill/>
                    </a:lnT>
                    <a:lnB>
                      <a:noFill/>
                    </a:lnB>
                  </a:tcPr>
                </a:tc>
                <a:tc>
                  <a:txBody>
                    <a:bodyPr/>
                    <a:lstStyle/>
                    <a:p>
                      <a:r>
                        <a:rPr lang="en-US" sz="1800">
                          <a:solidFill>
                            <a:srgbClr val="FFFF00"/>
                          </a:solidFill>
                        </a:rPr>
                        <a:t>No use of “Very”</a:t>
                      </a:r>
                    </a:p>
                  </a:txBody>
                  <a:tcPr marL="59447" marR="59447" marT="29723" marB="29723" anchor="ctr">
                    <a:lnL>
                      <a:noFill/>
                    </a:lnL>
                    <a:lnR>
                      <a:noFill/>
                    </a:lnR>
                    <a:lnT>
                      <a:noFill/>
                    </a:lnT>
                    <a:lnB>
                      <a:noFill/>
                    </a:lnB>
                  </a:tcPr>
                </a:tc>
                <a:tc>
                  <a:txBody>
                    <a:bodyPr/>
                    <a:lstStyle/>
                    <a:p>
                      <a:r>
                        <a:rPr lang="en-US" sz="1800" dirty="0">
                          <a:solidFill>
                            <a:srgbClr val="FFFF00"/>
                          </a:solidFill>
                        </a:rPr>
                        <a:t>Confirm no instance of “very”</a:t>
                      </a:r>
                    </a:p>
                  </a:txBody>
                  <a:tcPr marL="59447" marR="59447" marT="29723" marB="29723" anchor="ctr">
                    <a:lnL>
                      <a:noFill/>
                    </a:lnL>
                    <a:lnR>
                      <a:noFill/>
                    </a:lnR>
                    <a:lnT>
                      <a:noFill/>
                    </a:lnT>
                    <a:lnB>
                      <a:noFill/>
                    </a:lnB>
                  </a:tcPr>
                </a:tc>
              </a:tr>
              <a:tr h="681693">
                <a:tc>
                  <a:txBody>
                    <a:bodyPr/>
                    <a:lstStyle/>
                    <a:p>
                      <a:r>
                        <a:rPr lang="en-US" sz="1800">
                          <a:solidFill>
                            <a:srgbClr val="FFFF00"/>
                          </a:solidFill>
                        </a:rPr>
                        <a:t>3</a:t>
                      </a:r>
                    </a:p>
                  </a:txBody>
                  <a:tcPr marL="59447" marR="59447" marT="29723" marB="29723" anchor="ctr">
                    <a:lnL>
                      <a:noFill/>
                    </a:lnL>
                    <a:lnR>
                      <a:noFill/>
                    </a:lnR>
                    <a:lnT>
                      <a:noFill/>
                    </a:lnT>
                    <a:lnB>
                      <a:noFill/>
                    </a:lnB>
                  </a:tcPr>
                </a:tc>
                <a:tc>
                  <a:txBody>
                    <a:bodyPr/>
                    <a:lstStyle/>
                    <a:p>
                      <a:r>
                        <a:rPr lang="en-US" sz="1800">
                          <a:solidFill>
                            <a:srgbClr val="FFFF00"/>
                          </a:solidFill>
                        </a:rPr>
                        <a:t>Avoid Passive Voice</a:t>
                      </a:r>
                    </a:p>
                  </a:txBody>
                  <a:tcPr marL="59447" marR="59447" marT="29723" marB="29723" anchor="ctr">
                    <a:lnL>
                      <a:noFill/>
                    </a:lnL>
                    <a:lnR>
                      <a:noFill/>
                    </a:lnR>
                    <a:lnT>
                      <a:noFill/>
                    </a:lnT>
                    <a:lnB>
                      <a:noFill/>
                    </a:lnB>
                  </a:tcPr>
                </a:tc>
                <a:tc>
                  <a:txBody>
                    <a:bodyPr/>
                    <a:lstStyle/>
                    <a:p>
                      <a:r>
                        <a:rPr lang="en-US" sz="1800" dirty="0">
                          <a:solidFill>
                            <a:srgbClr val="FFFF00"/>
                          </a:solidFill>
                        </a:rPr>
                        <a:t>Confirm no passive voice</a:t>
                      </a:r>
                    </a:p>
                  </a:txBody>
                  <a:tcPr marL="59447" marR="59447" marT="29723" marB="29723" anchor="ctr">
                    <a:lnL>
                      <a:noFill/>
                    </a:lnL>
                    <a:lnR>
                      <a:noFill/>
                    </a:lnR>
                    <a:lnT>
                      <a:noFill/>
                    </a:lnT>
                    <a:lnB>
                      <a:noFill/>
                    </a:lnB>
                  </a:tcPr>
                </a:tc>
              </a:tr>
              <a:tr h="681693">
                <a:tc>
                  <a:txBody>
                    <a:bodyPr/>
                    <a:lstStyle/>
                    <a:p>
                      <a:r>
                        <a:rPr lang="en-US" sz="1800">
                          <a:solidFill>
                            <a:srgbClr val="FFFF00"/>
                          </a:solidFill>
                        </a:rPr>
                        <a:t>4</a:t>
                      </a:r>
                    </a:p>
                  </a:txBody>
                  <a:tcPr marL="59447" marR="59447" marT="29723" marB="29723" anchor="ctr">
                    <a:lnL>
                      <a:noFill/>
                    </a:lnL>
                    <a:lnR>
                      <a:noFill/>
                    </a:lnR>
                    <a:lnT>
                      <a:noFill/>
                    </a:lnT>
                    <a:lnB>
                      <a:noFill/>
                    </a:lnB>
                  </a:tcPr>
                </a:tc>
                <a:tc>
                  <a:txBody>
                    <a:bodyPr/>
                    <a:lstStyle/>
                    <a:p>
                      <a:r>
                        <a:rPr lang="en-US" sz="1800" dirty="0">
                          <a:solidFill>
                            <a:srgbClr val="FFFF00"/>
                          </a:solidFill>
                        </a:rPr>
                        <a:t>All paragraphs have at least three sentences</a:t>
                      </a:r>
                    </a:p>
                  </a:txBody>
                  <a:tcPr marL="59447" marR="59447" marT="29723" marB="29723" anchor="ctr">
                    <a:lnL>
                      <a:noFill/>
                    </a:lnL>
                    <a:lnR>
                      <a:noFill/>
                    </a:lnR>
                    <a:lnT>
                      <a:noFill/>
                    </a:lnT>
                    <a:lnB>
                      <a:noFill/>
                    </a:lnB>
                  </a:tcPr>
                </a:tc>
                <a:tc>
                  <a:txBody>
                    <a:bodyPr/>
                    <a:lstStyle/>
                    <a:p>
                      <a:r>
                        <a:rPr lang="en-US" sz="1800" dirty="0">
                          <a:solidFill>
                            <a:srgbClr val="FFFF00"/>
                          </a:solidFill>
                        </a:rPr>
                        <a:t>Confirm</a:t>
                      </a:r>
                    </a:p>
                  </a:txBody>
                  <a:tcPr marL="59447" marR="59447" marT="29723" marB="29723" anchor="ctr">
                    <a:lnL>
                      <a:noFill/>
                    </a:lnL>
                    <a:lnR>
                      <a:noFill/>
                    </a:lnR>
                    <a:lnT>
                      <a:noFill/>
                    </a:lnT>
                    <a:lnB>
                      <a:noFill/>
                    </a:lnB>
                  </a:tcPr>
                </a:tc>
              </a:tr>
            </a:tbl>
          </a:graphicData>
        </a:graphic>
      </p:graphicFrame>
    </p:spTree>
    <p:extLst>
      <p:ext uri="{BB962C8B-B14F-4D97-AF65-F5344CB8AC3E}">
        <p14:creationId xmlns:p14="http://schemas.microsoft.com/office/powerpoint/2010/main" val="2536612623"/>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134105"/>
            <a:ext cx="9060873" cy="886159"/>
          </a:xfrm>
        </p:spPr>
        <p:txBody>
          <a:bodyPr>
            <a:normAutofit fontScale="90000"/>
          </a:bodyPr>
          <a:lstStyle/>
          <a:p>
            <a:r>
              <a:rPr lang="en-US" dirty="0" smtClean="0"/>
              <a:t>Autonomous Vehicle Navigation </a:t>
            </a:r>
            <a:endParaRPr lang="en-US" dirty="0"/>
          </a:p>
        </p:txBody>
      </p:sp>
      <p:sp>
        <p:nvSpPr>
          <p:cNvPr id="4" name="Rectangle 3"/>
          <p:cNvSpPr/>
          <p:nvPr/>
        </p:nvSpPr>
        <p:spPr>
          <a:xfrm>
            <a:off x="0" y="990610"/>
            <a:ext cx="9144000" cy="5847755"/>
          </a:xfrm>
          <a:prstGeom prst="rect">
            <a:avLst/>
          </a:prstGeom>
        </p:spPr>
        <p:txBody>
          <a:bodyPr wrap="square">
            <a:spAutoFit/>
          </a:bodyPr>
          <a:lstStyle/>
          <a:p>
            <a:r>
              <a:rPr lang="en-US" sz="2200" dirty="0">
                <a:solidFill>
                  <a:prstClr val="white"/>
                </a:solidFill>
              </a:rPr>
              <a:t>ABSTRACT— </a:t>
            </a:r>
            <a:r>
              <a:rPr lang="en-US" sz="2200" dirty="0" smtClean="0">
                <a:solidFill>
                  <a:prstClr val="white"/>
                </a:solidFill>
              </a:rPr>
              <a:t>[a]</a:t>
            </a:r>
            <a:r>
              <a:rPr lang="en-US" sz="2200" dirty="0" smtClean="0">
                <a:solidFill>
                  <a:srgbClr val="FFC000"/>
                </a:solidFill>
              </a:rPr>
              <a:t> This paper describes a </a:t>
            </a:r>
            <a:r>
              <a:rPr lang="en-US" sz="2200" dirty="0">
                <a:solidFill>
                  <a:srgbClr val="FFC000"/>
                </a:solidFill>
              </a:rPr>
              <a:t>system </a:t>
            </a:r>
            <a:r>
              <a:rPr lang="en-US" sz="2200" dirty="0" smtClean="0">
                <a:solidFill>
                  <a:srgbClr val="FFC000"/>
                </a:solidFill>
              </a:rPr>
              <a:t>that </a:t>
            </a:r>
            <a:r>
              <a:rPr lang="en-US" sz="2200" dirty="0">
                <a:solidFill>
                  <a:srgbClr val="FFC000"/>
                </a:solidFill>
              </a:rPr>
              <a:t>navigates the vehicle </a:t>
            </a:r>
            <a:r>
              <a:rPr lang="en-US" sz="2200" dirty="0" smtClean="0">
                <a:solidFill>
                  <a:srgbClr val="FFC000"/>
                </a:solidFill>
              </a:rPr>
              <a:t>autonomously.</a:t>
            </a:r>
            <a:r>
              <a:rPr lang="en-US" sz="2200" dirty="0" smtClean="0">
                <a:solidFill>
                  <a:prstClr val="white"/>
                </a:solidFill>
              </a:rPr>
              <a:t> </a:t>
            </a:r>
            <a:r>
              <a:rPr lang="en-US" sz="2200" dirty="0">
                <a:solidFill>
                  <a:srgbClr val="FFC000"/>
                </a:solidFill>
              </a:rPr>
              <a:t>Autonomous vehicle navigation </a:t>
            </a:r>
            <a:r>
              <a:rPr lang="en-US" sz="2200" dirty="0" smtClean="0">
                <a:solidFill>
                  <a:srgbClr val="FFC000"/>
                </a:solidFill>
              </a:rPr>
              <a:t>has gained </a:t>
            </a:r>
            <a:r>
              <a:rPr lang="en-US" sz="2200" dirty="0">
                <a:solidFill>
                  <a:srgbClr val="FFC000"/>
                </a:solidFill>
              </a:rPr>
              <a:t>increasing importance in </a:t>
            </a:r>
            <a:r>
              <a:rPr lang="en-US" sz="2200" dirty="0" smtClean="0">
                <a:solidFill>
                  <a:srgbClr val="FFC000"/>
                </a:solidFill>
              </a:rPr>
              <a:t>modern transportation systems. </a:t>
            </a:r>
            <a:r>
              <a:rPr lang="en-US" sz="2200" dirty="0" smtClean="0">
                <a:solidFill>
                  <a:prstClr val="white"/>
                </a:solidFill>
              </a:rPr>
              <a:t>[b]</a:t>
            </a:r>
            <a:r>
              <a:rPr lang="en-US" sz="2200" dirty="0" smtClean="0">
                <a:solidFill>
                  <a:srgbClr val="FFFF00"/>
                </a:solidFill>
              </a:rPr>
              <a:t>In </a:t>
            </a:r>
            <a:r>
              <a:rPr lang="en-US" sz="2200" dirty="0">
                <a:solidFill>
                  <a:srgbClr val="FFFF00"/>
                </a:solidFill>
              </a:rPr>
              <a:t>non-urban </a:t>
            </a:r>
            <a:r>
              <a:rPr lang="en-US" sz="2200" dirty="0" smtClean="0">
                <a:solidFill>
                  <a:srgbClr val="FFFF00"/>
                </a:solidFill>
              </a:rPr>
              <a:t>domains </a:t>
            </a:r>
            <a:r>
              <a:rPr lang="en-US" sz="2200" dirty="0">
                <a:solidFill>
                  <a:srgbClr val="FFFF00"/>
                </a:solidFill>
              </a:rPr>
              <a:t>such as deserts, the problem of successful GPS-based navigation appears to be almost solved while navigation in urban domains, particularly in the close vicinity of </a:t>
            </a:r>
            <a:r>
              <a:rPr lang="en-US" sz="2200" dirty="0" smtClean="0">
                <a:solidFill>
                  <a:srgbClr val="FFFF00"/>
                </a:solidFill>
              </a:rPr>
              <a:t>buildings in dense urban environments, </a:t>
            </a:r>
            <a:r>
              <a:rPr lang="en-US" sz="2200" dirty="0">
                <a:solidFill>
                  <a:srgbClr val="FFFF00"/>
                </a:solidFill>
              </a:rPr>
              <a:t>is still a challenging problem. In such situations GPS accuracy significantly drops down due to </a:t>
            </a:r>
            <a:r>
              <a:rPr lang="en-US" sz="2200" dirty="0" smtClean="0">
                <a:solidFill>
                  <a:srgbClr val="FFFF00"/>
                </a:solidFill>
              </a:rPr>
              <a:t>the impaired </a:t>
            </a:r>
            <a:r>
              <a:rPr lang="en-US" sz="2200" dirty="0">
                <a:solidFill>
                  <a:srgbClr val="FFFF00"/>
                </a:solidFill>
              </a:rPr>
              <a:t>GPS signal. </a:t>
            </a:r>
            <a:r>
              <a:rPr lang="en-US" sz="2200" dirty="0" smtClean="0">
                <a:solidFill>
                  <a:prstClr val="white"/>
                </a:solidFill>
              </a:rPr>
              <a:t>[c]</a:t>
            </a:r>
            <a:r>
              <a:rPr lang="en-US" sz="2200" dirty="0" smtClean="0">
                <a:solidFill>
                  <a:srgbClr val="66FF33"/>
                </a:solidFill>
              </a:rPr>
              <a:t>This </a:t>
            </a:r>
            <a:r>
              <a:rPr lang="en-US" sz="2200" dirty="0">
                <a:solidFill>
                  <a:srgbClr val="66FF33"/>
                </a:solidFill>
              </a:rPr>
              <a:t>system provides a communication between </a:t>
            </a:r>
            <a:r>
              <a:rPr lang="en-US" sz="2200" dirty="0" smtClean="0">
                <a:solidFill>
                  <a:srgbClr val="66FF33"/>
                </a:solidFill>
              </a:rPr>
              <a:t>the vehicle </a:t>
            </a:r>
            <a:r>
              <a:rPr lang="en-US" sz="2200" dirty="0">
                <a:solidFill>
                  <a:srgbClr val="66FF33"/>
                </a:solidFill>
              </a:rPr>
              <a:t>and </a:t>
            </a:r>
            <a:r>
              <a:rPr lang="en-US" sz="2200" dirty="0" smtClean="0">
                <a:solidFill>
                  <a:srgbClr val="66FF33"/>
                </a:solidFill>
              </a:rPr>
              <a:t>the internet </a:t>
            </a:r>
            <a:r>
              <a:rPr lang="en-US" sz="2200" dirty="0">
                <a:solidFill>
                  <a:srgbClr val="66FF33"/>
                </a:solidFill>
              </a:rPr>
              <a:t>using </a:t>
            </a:r>
            <a:r>
              <a:rPr lang="en-US" sz="2200" dirty="0" smtClean="0">
                <a:solidFill>
                  <a:srgbClr val="66FF33"/>
                </a:solidFill>
              </a:rPr>
              <a:t>a GPRS </a:t>
            </a:r>
            <a:r>
              <a:rPr lang="en-US" sz="2200" dirty="0">
                <a:solidFill>
                  <a:srgbClr val="66FF33"/>
                </a:solidFill>
              </a:rPr>
              <a:t>modem. This </a:t>
            </a:r>
            <a:r>
              <a:rPr lang="en-US" sz="2200" dirty="0" smtClean="0">
                <a:solidFill>
                  <a:srgbClr val="66FF33"/>
                </a:solidFill>
              </a:rPr>
              <a:t>navigation system is interfaced </a:t>
            </a:r>
            <a:r>
              <a:rPr lang="en-US" sz="2200" dirty="0">
                <a:solidFill>
                  <a:srgbClr val="66FF33"/>
                </a:solidFill>
              </a:rPr>
              <a:t>with OSRM open source </a:t>
            </a:r>
            <a:r>
              <a:rPr lang="en-US" sz="2200" dirty="0" smtClean="0">
                <a:solidFill>
                  <a:srgbClr val="66FF33"/>
                </a:solidFill>
              </a:rPr>
              <a:t>map data </a:t>
            </a:r>
            <a:r>
              <a:rPr lang="en-US" sz="2200" dirty="0">
                <a:solidFill>
                  <a:srgbClr val="66FF33"/>
                </a:solidFill>
              </a:rPr>
              <a:t>through </a:t>
            </a:r>
            <a:r>
              <a:rPr lang="en-US" sz="2200" dirty="0" smtClean="0">
                <a:solidFill>
                  <a:srgbClr val="66FF33"/>
                </a:solidFill>
              </a:rPr>
              <a:t>internet. </a:t>
            </a:r>
            <a:r>
              <a:rPr lang="en-US" sz="2200" dirty="0">
                <a:solidFill>
                  <a:srgbClr val="66FF33"/>
                </a:solidFill>
              </a:rPr>
              <a:t>To improve </a:t>
            </a:r>
            <a:r>
              <a:rPr lang="en-US" sz="2200" dirty="0" smtClean="0">
                <a:solidFill>
                  <a:srgbClr val="66FF33"/>
                </a:solidFill>
              </a:rPr>
              <a:t>precision of navigation, this system </a:t>
            </a:r>
            <a:r>
              <a:rPr lang="en-US" sz="2200" dirty="0">
                <a:solidFill>
                  <a:srgbClr val="66FF33"/>
                </a:solidFill>
              </a:rPr>
              <a:t>uses location information from inertial sensors </a:t>
            </a:r>
            <a:r>
              <a:rPr lang="en-US" sz="2200" dirty="0" smtClean="0">
                <a:solidFill>
                  <a:srgbClr val="66FF33"/>
                </a:solidFill>
              </a:rPr>
              <a:t>to complement basic GPS. The </a:t>
            </a:r>
            <a:r>
              <a:rPr lang="en-US" sz="2200" dirty="0">
                <a:solidFill>
                  <a:srgbClr val="66FF33"/>
                </a:solidFill>
              </a:rPr>
              <a:t>system </a:t>
            </a:r>
            <a:r>
              <a:rPr lang="en-US" sz="2200" dirty="0" smtClean="0">
                <a:solidFill>
                  <a:srgbClr val="66FF33"/>
                </a:solidFill>
              </a:rPr>
              <a:t>also uses a rotatable </a:t>
            </a:r>
            <a:r>
              <a:rPr lang="en-US" sz="2200" dirty="0">
                <a:solidFill>
                  <a:srgbClr val="66FF33"/>
                </a:solidFill>
              </a:rPr>
              <a:t>laser range finder for obstacle sensing. </a:t>
            </a:r>
            <a:r>
              <a:rPr lang="en-US" sz="2200" dirty="0" smtClean="0">
                <a:solidFill>
                  <a:srgbClr val="66FF33"/>
                </a:solidFill>
              </a:rPr>
              <a:t>This is an internet-connected system that can provide full information to a remote observer. </a:t>
            </a:r>
            <a:r>
              <a:rPr lang="en-US" sz="2200" dirty="0" smtClean="0">
                <a:solidFill>
                  <a:prstClr val="white"/>
                </a:solidFill>
              </a:rPr>
              <a:t>[d]The autonomous vehicle navigation system has broad applications for self driving vehicles due to the higher navigation quality in key urban areas.  </a:t>
            </a:r>
            <a:endParaRPr lang="en-US" sz="2200" dirty="0">
              <a:solidFill>
                <a:prstClr val="white"/>
              </a:solidFill>
            </a:endParaRPr>
          </a:p>
          <a:p>
            <a:r>
              <a:rPr lang="en-US" sz="2200" dirty="0" smtClean="0">
                <a:solidFill>
                  <a:prstClr val="white"/>
                </a:solidFill>
              </a:rPr>
              <a:t>[e] KEYWORDS</a:t>
            </a:r>
            <a:r>
              <a:rPr lang="en-US" sz="2200" dirty="0">
                <a:solidFill>
                  <a:prstClr val="white"/>
                </a:solidFill>
              </a:rPr>
              <a:t>— GPS, GPRS, compass, navigation, localization, inertial, laser</a:t>
            </a:r>
          </a:p>
        </p:txBody>
      </p:sp>
    </p:spTree>
    <p:extLst>
      <p:ext uri="{BB962C8B-B14F-4D97-AF65-F5344CB8AC3E}">
        <p14:creationId xmlns:p14="http://schemas.microsoft.com/office/powerpoint/2010/main" val="1948640311"/>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theme/theme1.xml><?xml version="1.0" encoding="utf-8"?>
<a:theme xmlns:a="http://schemas.openxmlformats.org/drawingml/2006/main" name="SJSU-Standard-PPT (5)">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DB126CB-D441-464B-B99B-340F3E68FEA0}"/>
    </a:ext>
  </a:extLst>
</a:theme>
</file>

<file path=ppt/theme/theme10.xml><?xml version="1.0" encoding="utf-8"?>
<a:theme xmlns:a="http://schemas.openxmlformats.org/drawingml/2006/main" name="3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38E574D-EE11-4760-836B-ADD15C9B1572}"/>
    </a:ext>
  </a:extLst>
</a:theme>
</file>

<file path=ppt/theme/theme11.xml><?xml version="1.0" encoding="utf-8"?>
<a:theme xmlns:a="http://schemas.openxmlformats.org/drawingml/2006/main" name="1_Whit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304BAEE5-2FC4-42BA-9CBC-59F25EDAC538}"/>
    </a:ext>
  </a:extLst>
</a:theme>
</file>

<file path=ppt/theme/theme12.xml><?xml version="1.0" encoding="utf-8"?>
<a:theme xmlns:a="http://schemas.openxmlformats.org/drawingml/2006/main" name="2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SJSU - Standard - Draft 5.potx" id="{36E5E114-1A42-43F1-917F-B66C68889A8F}" vid="{038E574D-EE11-4760-836B-ADD15C9B1572}"/>
    </a:ext>
  </a:extLst>
</a:theme>
</file>

<file path=ppt/theme/theme13.xml><?xml version="1.0" encoding="utf-8"?>
<a:theme xmlns:a="http://schemas.openxmlformats.org/drawingml/2006/main" name="1_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38E574D-EE11-4760-836B-ADD15C9B1572}"/>
    </a:ext>
  </a:extLst>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7B5C3B03-1458-4E66-964B-19136E2BB492}"/>
    </a:ext>
  </a:extLst>
</a:theme>
</file>

<file path=ppt/theme/theme3.xml><?xml version="1.0" encoding="utf-8"?>
<a:theme xmlns:a="http://schemas.openxmlformats.org/drawingml/2006/main" name="Titl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A99606CA-E4DD-4A7E-ADE3-38754EF64503}"/>
    </a:ext>
  </a:extLst>
</a:theme>
</file>

<file path=ppt/theme/theme4.xml><?xml version="1.0" encoding="utf-8"?>
<a:theme xmlns:a="http://schemas.openxmlformats.org/drawingml/2006/main" name="Bump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5B6FD638-AF11-4110-A98B-52A30CAD40C6}"/>
    </a:ext>
  </a:extLst>
</a:theme>
</file>

<file path=ppt/theme/theme5.xml><?xml version="1.0" encoding="utf-8"?>
<a:theme xmlns:a="http://schemas.openxmlformats.org/drawingml/2006/main" name="Section Header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7B92B18D-2067-401C-8110-0CCB6A0E47FC}"/>
    </a:ext>
  </a:extLst>
</a:theme>
</file>

<file path=ppt/theme/theme6.xml><?xml version="1.0" encoding="utf-8"?>
<a:theme xmlns:a="http://schemas.openxmlformats.org/drawingml/2006/main" name="Whit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304BAEE5-2FC4-42BA-9CBC-59F25EDAC538}"/>
    </a:ext>
  </a:extLst>
</a:theme>
</file>

<file path=ppt/theme/theme7.xml><?xml version="1.0" encoding="utf-8"?>
<a:theme xmlns:a="http://schemas.openxmlformats.org/drawingml/2006/main" name="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38E574D-EE11-4760-836B-ADD15C9B1572}"/>
    </a:ext>
  </a:extLst>
</a:theme>
</file>

<file path=ppt/theme/theme8.xml><?xml version="1.0" encoding="utf-8"?>
<a:theme xmlns:a="http://schemas.openxmlformats.org/drawingml/2006/main" name="Imag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2FA2181D-B5FB-4A35-83F1-4BE74620503A}"/>
    </a:ext>
  </a:extLst>
</a:theme>
</file>

<file path=ppt/theme/theme9.xml><?xml version="1.0" encoding="utf-8"?>
<a:theme xmlns:a="http://schemas.openxmlformats.org/drawingml/2006/main" name="Chart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A280AFC1-4B8A-4049-87F8-E60A0114FF51}"/>
    </a:ext>
  </a:extLst>
</a:theme>
</file>

<file path=docProps/app.xml><?xml version="1.0" encoding="utf-8"?>
<Properties xmlns="http://schemas.openxmlformats.org/officeDocument/2006/extended-properties" xmlns:vt="http://schemas.openxmlformats.org/officeDocument/2006/docPropsVTypes">
  <Template>SJSU-Standard-PPT (5)</Template>
  <TotalTime>18005</TotalTime>
  <Words>2843</Words>
  <Application>Microsoft Office PowerPoint</Application>
  <PresentationFormat>On-screen Show (4:3)</PresentationFormat>
  <Paragraphs>588</Paragraphs>
  <Slides>47</Slides>
  <Notes>0</Notes>
  <HiddenSlides>0</HiddenSlides>
  <MMClips>0</MMClips>
  <ScaleCrop>false</ScaleCrop>
  <HeadingPairs>
    <vt:vector size="6" baseType="variant">
      <vt:variant>
        <vt:lpstr>Fonts Used</vt:lpstr>
      </vt:variant>
      <vt:variant>
        <vt:i4>8</vt:i4>
      </vt:variant>
      <vt:variant>
        <vt:lpstr>Theme</vt:lpstr>
      </vt:variant>
      <vt:variant>
        <vt:i4>13</vt:i4>
      </vt:variant>
      <vt:variant>
        <vt:lpstr>Slide Titles</vt:lpstr>
      </vt:variant>
      <vt:variant>
        <vt:i4>47</vt:i4>
      </vt:variant>
    </vt:vector>
  </HeadingPairs>
  <TitlesOfParts>
    <vt:vector size="68" baseType="lpstr">
      <vt:lpstr>Arial</vt:lpstr>
      <vt:lpstr>Wingdings</vt:lpstr>
      <vt:lpstr>Calibri</vt:lpstr>
      <vt:lpstr>SJSU Spartan Regular</vt:lpstr>
      <vt:lpstr>SJSU Spartan Bold</vt:lpstr>
      <vt:lpstr>Helvetica Neue</vt:lpstr>
      <vt:lpstr>Impact</vt:lpstr>
      <vt:lpstr>Arial Black</vt:lpstr>
      <vt:lpstr>SJSU-Standard-PPT (5)</vt:lpstr>
      <vt:lpstr>Cover Slides</vt:lpstr>
      <vt:lpstr>Title Slides</vt:lpstr>
      <vt:lpstr>Bumper Slides</vt:lpstr>
      <vt:lpstr>Section Headers</vt:lpstr>
      <vt:lpstr>White Content Slides</vt:lpstr>
      <vt:lpstr>Blue Content Slides</vt:lpstr>
      <vt:lpstr>Image Slides</vt:lpstr>
      <vt:lpstr>Charts</vt:lpstr>
      <vt:lpstr>3_Blue Content Slides</vt:lpstr>
      <vt:lpstr>1_White Content Slides</vt:lpstr>
      <vt:lpstr>2_Blue Content Slides</vt:lpstr>
      <vt:lpstr>1_Blue Content Slides</vt:lpstr>
      <vt:lpstr>EE 295</vt:lpstr>
      <vt:lpstr>PowerPoint Presentation</vt:lpstr>
      <vt:lpstr>Fair Warning</vt:lpstr>
      <vt:lpstr>Semester Major Items…..(subject to modification)</vt:lpstr>
      <vt:lpstr>Midterm Down the Home Stretch</vt:lpstr>
      <vt:lpstr>First 5 page Proposal A Concise Version  of a Product Proposal </vt:lpstr>
      <vt:lpstr>Midterm: Content Checklist</vt:lpstr>
      <vt:lpstr>Midterm: Grammar Items Checklist</vt:lpstr>
      <vt:lpstr>Autonomous Vehicle Navigation </vt:lpstr>
      <vt:lpstr>Executive Summary vs Abstract Audience Matters </vt:lpstr>
      <vt:lpstr>Midterm Paper Checklist (1)</vt:lpstr>
      <vt:lpstr>Midterm Paper Checklist (2)</vt:lpstr>
      <vt:lpstr>Midterm Paper Checklist (3)</vt:lpstr>
      <vt:lpstr>Midterm Draft Feedback </vt:lpstr>
      <vt:lpstr>Final Paper Options</vt:lpstr>
      <vt:lpstr>Expanding the Product Proposal for a Final Paper </vt:lpstr>
      <vt:lpstr>Framework for Research  Option #2</vt:lpstr>
      <vt:lpstr>Final Paper: Research Sources Summary due Oct 15</vt:lpstr>
      <vt:lpstr>Example Final Research</vt:lpstr>
      <vt:lpstr>Final Research Items</vt:lpstr>
      <vt:lpstr>Final Paper:  Outline/Abstract due Oct 31</vt:lpstr>
      <vt:lpstr>Resume Preview</vt:lpstr>
      <vt:lpstr>Start the Resume Research</vt:lpstr>
      <vt:lpstr>Key Elements of Job Descriptions</vt:lpstr>
      <vt:lpstr>Resume  OOC Exercise</vt:lpstr>
      <vt:lpstr>The OOC Work Product</vt:lpstr>
      <vt:lpstr>PowerPoint Presentation</vt:lpstr>
      <vt:lpstr>PowerPoint Presentation</vt:lpstr>
      <vt:lpstr>PowerPoint Presentation</vt:lpstr>
      <vt:lpstr>PowerPoint Presentation</vt:lpstr>
      <vt:lpstr>PowerPoint Presentation</vt:lpstr>
      <vt:lpstr>Material Ethics</vt:lpstr>
      <vt:lpstr>In Class Discussion to Be Continued This Week</vt:lpstr>
      <vt:lpstr>PowerPoint Presentation</vt:lpstr>
      <vt:lpstr>Material Ethics</vt:lpstr>
      <vt:lpstr>Focal Engineering is Local</vt:lpstr>
      <vt:lpstr>Consequentialism</vt:lpstr>
      <vt:lpstr>Assessing the Product </vt:lpstr>
      <vt:lpstr>PowerPoint Presentation</vt:lpstr>
      <vt:lpstr>Consensus Conference Model</vt:lpstr>
      <vt:lpstr>Consensus Conference  </vt:lpstr>
      <vt:lpstr>Conclusions </vt:lpstr>
      <vt:lpstr>10 Technologies That Deserve to Die?</vt:lpstr>
      <vt:lpstr>Assessing (New) Coal-Based Power</vt:lpstr>
      <vt:lpstr>Conclusions </vt:lpstr>
      <vt:lpstr>Three Types of Ethics </vt:lpstr>
      <vt:lpstr>MATERIAL ETHICS/ Focalness of Product</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Wrappe</dc:creator>
  <cp:lastModifiedBy>Tom Wrappe (C)</cp:lastModifiedBy>
  <cp:revision>273</cp:revision>
  <cp:lastPrinted>2019-03-26T17:01:29Z</cp:lastPrinted>
  <dcterms:created xsi:type="dcterms:W3CDTF">2017-08-23T13:02:48Z</dcterms:created>
  <dcterms:modified xsi:type="dcterms:W3CDTF">2019-10-23T05:02:23Z</dcterms:modified>
</cp:coreProperties>
</file>

<file path=docProps/thumbnail.jpeg>
</file>